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48"/>
  </p:notesMasterIdLst>
  <p:handoutMasterIdLst>
    <p:handoutMasterId r:id="rId49"/>
  </p:handoutMasterIdLst>
  <p:sldIdLst>
    <p:sldId id="256" r:id="rId5"/>
    <p:sldId id="315" r:id="rId6"/>
    <p:sldId id="299" r:id="rId7"/>
    <p:sldId id="318" r:id="rId8"/>
    <p:sldId id="337" r:id="rId9"/>
    <p:sldId id="259" r:id="rId10"/>
    <p:sldId id="257" r:id="rId11"/>
    <p:sldId id="338" r:id="rId12"/>
    <p:sldId id="260" r:id="rId13"/>
    <p:sldId id="339" r:id="rId14"/>
    <p:sldId id="341" r:id="rId15"/>
    <p:sldId id="262" r:id="rId16"/>
    <p:sldId id="267" r:id="rId17"/>
    <p:sldId id="261" r:id="rId18"/>
    <p:sldId id="325" r:id="rId19"/>
    <p:sldId id="277" r:id="rId20"/>
    <p:sldId id="271" r:id="rId21"/>
    <p:sldId id="275" r:id="rId22"/>
    <p:sldId id="278" r:id="rId23"/>
    <p:sldId id="292" r:id="rId24"/>
    <p:sldId id="279" r:id="rId25"/>
    <p:sldId id="281" r:id="rId26"/>
    <p:sldId id="282" r:id="rId27"/>
    <p:sldId id="285" r:id="rId28"/>
    <p:sldId id="288" r:id="rId29"/>
    <p:sldId id="283" r:id="rId30"/>
    <p:sldId id="289" r:id="rId31"/>
    <p:sldId id="284" r:id="rId32"/>
    <p:sldId id="327" r:id="rId33"/>
    <p:sldId id="293" r:id="rId34"/>
    <p:sldId id="290" r:id="rId35"/>
    <p:sldId id="297" r:id="rId36"/>
    <p:sldId id="329" r:id="rId37"/>
    <p:sldId id="330" r:id="rId38"/>
    <p:sldId id="322" r:id="rId39"/>
    <p:sldId id="344" r:id="rId40"/>
    <p:sldId id="331" r:id="rId41"/>
    <p:sldId id="343" r:id="rId42"/>
    <p:sldId id="342" r:id="rId43"/>
    <p:sldId id="286" r:id="rId44"/>
    <p:sldId id="273" r:id="rId45"/>
    <p:sldId id="296" r:id="rId46"/>
    <p:sldId id="324"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2" autoAdjust="0"/>
    <p:restoredTop sz="93393" autoAdjust="0"/>
  </p:normalViewPr>
  <p:slideViewPr>
    <p:cSldViewPr>
      <p:cViewPr varScale="1">
        <p:scale>
          <a:sx n="107" d="100"/>
          <a:sy n="107" d="100"/>
        </p:scale>
        <p:origin x="1728" y="176"/>
      </p:cViewPr>
      <p:guideLst>
        <p:guide orient="horz" pos="2160"/>
        <p:guide pos="2880"/>
      </p:guideLst>
    </p:cSldViewPr>
  </p:slideViewPr>
  <p:notesTextViewPr>
    <p:cViewPr>
      <p:scale>
        <a:sx n="3" d="2"/>
        <a:sy n="3" d="2"/>
      </p:scale>
      <p:origin x="0" y="0"/>
    </p:cViewPr>
  </p:notesTextViewPr>
  <p:sorterViewPr>
    <p:cViewPr>
      <p:scale>
        <a:sx n="100" d="100"/>
        <a:sy n="100" d="100"/>
      </p:scale>
      <p:origin x="0" y="-11094"/>
    </p:cViewPr>
  </p:sorterViewPr>
  <p:notesViewPr>
    <p:cSldViewPr>
      <p:cViewPr>
        <p:scale>
          <a:sx n="120" d="100"/>
          <a:sy n="120" d="100"/>
        </p:scale>
        <p:origin x="1320" y="-15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C7B04-A5A6-40DB-A9B1-AF6E6D1DD18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A3B7AF8F-F07A-4DDE-B4B7-013B636E71D8}">
      <dgm:prSet phldrT="[Text]" custT="1"/>
      <dgm:spPr/>
      <dgm:t>
        <a:bodyPr/>
        <a:lstStyle/>
        <a:p>
          <a:r>
            <a:rPr lang="en-CA" sz="1600" dirty="0"/>
            <a:t>Operate on an Empowerment Model</a:t>
          </a:r>
          <a:endParaRPr lang="en-US" sz="1600" dirty="0"/>
        </a:p>
      </dgm:t>
    </dgm:pt>
    <dgm:pt modelId="{AE2822AE-808F-4876-8D88-A09B402FA845}" type="parTrans" cxnId="{3E7ED655-EED8-49A1-BB41-8764AEF955C5}">
      <dgm:prSet/>
      <dgm:spPr/>
      <dgm:t>
        <a:bodyPr/>
        <a:lstStyle/>
        <a:p>
          <a:endParaRPr lang="en-US"/>
        </a:p>
      </dgm:t>
    </dgm:pt>
    <dgm:pt modelId="{75C53EA0-3C1C-4E7E-B5B6-E68F096005F3}" type="sibTrans" cxnId="{3E7ED655-EED8-49A1-BB41-8764AEF955C5}">
      <dgm:prSet/>
      <dgm:spPr/>
      <dgm:t>
        <a:bodyPr/>
        <a:lstStyle/>
        <a:p>
          <a:endParaRPr lang="en-US"/>
        </a:p>
      </dgm:t>
    </dgm:pt>
    <dgm:pt modelId="{7F21167E-AFB7-4721-BB1F-D35872FC4353}">
      <dgm:prSet custT="1"/>
      <dgm:spPr/>
      <dgm:t>
        <a:bodyPr/>
        <a:lstStyle/>
        <a:p>
          <a:r>
            <a:rPr lang="en-CA" sz="1600" dirty="0"/>
            <a:t>Understand the role of trauma in people’s lives</a:t>
          </a:r>
        </a:p>
      </dgm:t>
    </dgm:pt>
    <dgm:pt modelId="{A17E3EBF-24AB-44D3-9D7E-0C3C09A6C222}" type="parTrans" cxnId="{733BDC17-09F7-4599-BE0A-E9DC88004CBD}">
      <dgm:prSet/>
      <dgm:spPr/>
      <dgm:t>
        <a:bodyPr/>
        <a:lstStyle/>
        <a:p>
          <a:endParaRPr lang="en-US"/>
        </a:p>
      </dgm:t>
    </dgm:pt>
    <dgm:pt modelId="{B06CBACB-D8DF-4AA5-A1E2-E48157AD58AC}" type="sibTrans" cxnId="{733BDC17-09F7-4599-BE0A-E9DC88004CBD}">
      <dgm:prSet/>
      <dgm:spPr/>
      <dgm:t>
        <a:bodyPr/>
        <a:lstStyle/>
        <a:p>
          <a:endParaRPr lang="en-US"/>
        </a:p>
      </dgm:t>
    </dgm:pt>
    <dgm:pt modelId="{B074FDD8-C73A-4C62-BD00-2D4E5049CE93}">
      <dgm:prSet custT="1"/>
      <dgm:spPr/>
      <dgm:t>
        <a:bodyPr/>
        <a:lstStyle/>
        <a:p>
          <a:r>
            <a:rPr lang="en-CA" sz="1600" dirty="0"/>
            <a:t>Facilitate Healing</a:t>
          </a:r>
        </a:p>
      </dgm:t>
    </dgm:pt>
    <dgm:pt modelId="{2D00194F-A4A3-4A22-A09E-0F47731C93E4}" type="parTrans" cxnId="{84E06DEE-1F6C-4CAE-8B7F-6B3E3DE5476E}">
      <dgm:prSet/>
      <dgm:spPr/>
      <dgm:t>
        <a:bodyPr/>
        <a:lstStyle/>
        <a:p>
          <a:endParaRPr lang="en-US"/>
        </a:p>
      </dgm:t>
    </dgm:pt>
    <dgm:pt modelId="{5FC6416B-6237-41A2-899C-FBBBE3A1D68A}" type="sibTrans" cxnId="{84E06DEE-1F6C-4CAE-8B7F-6B3E3DE5476E}">
      <dgm:prSet/>
      <dgm:spPr/>
      <dgm:t>
        <a:bodyPr/>
        <a:lstStyle/>
        <a:p>
          <a:endParaRPr lang="en-US"/>
        </a:p>
      </dgm:t>
    </dgm:pt>
    <dgm:pt modelId="{D412610A-E610-4E87-96CA-611939A9A95F}">
      <dgm:prSet custT="1"/>
      <dgm:spPr/>
      <dgm:t>
        <a:bodyPr/>
        <a:lstStyle/>
        <a:p>
          <a:r>
            <a:rPr lang="en-CA" sz="1600" dirty="0"/>
            <a:t>Respect Voice and Choice</a:t>
          </a:r>
        </a:p>
      </dgm:t>
    </dgm:pt>
    <dgm:pt modelId="{8B8EE7F7-0093-4F33-9906-ADD84D30BFC4}" type="parTrans" cxnId="{520433FA-5EFB-4522-A053-EBFC921C58F1}">
      <dgm:prSet/>
      <dgm:spPr/>
      <dgm:t>
        <a:bodyPr/>
        <a:lstStyle/>
        <a:p>
          <a:endParaRPr lang="en-US"/>
        </a:p>
      </dgm:t>
    </dgm:pt>
    <dgm:pt modelId="{DB8CBDEB-58D1-43C7-A8CB-7C094EBA19DA}" type="sibTrans" cxnId="{520433FA-5EFB-4522-A053-EBFC921C58F1}">
      <dgm:prSet/>
      <dgm:spPr/>
      <dgm:t>
        <a:bodyPr/>
        <a:lstStyle/>
        <a:p>
          <a:endParaRPr lang="en-US"/>
        </a:p>
      </dgm:t>
    </dgm:pt>
    <dgm:pt modelId="{BABAFC79-DF8D-40DA-AE8E-DA6DDED2E998}">
      <dgm:prSet custT="1"/>
      <dgm:spPr/>
      <dgm:t>
        <a:bodyPr/>
        <a:lstStyle/>
        <a:p>
          <a:r>
            <a:rPr lang="en-CA" sz="1600" dirty="0"/>
            <a:t>Work with Survivors in a Collaborative Way with Mutual Goals</a:t>
          </a:r>
        </a:p>
      </dgm:t>
    </dgm:pt>
    <dgm:pt modelId="{C912C1C2-8CE8-493B-BFA0-BB3B15C6F2DD}" type="parTrans" cxnId="{0DF51E8C-3528-4EBC-B205-8834824DD438}">
      <dgm:prSet/>
      <dgm:spPr/>
      <dgm:t>
        <a:bodyPr/>
        <a:lstStyle/>
        <a:p>
          <a:endParaRPr lang="en-US"/>
        </a:p>
      </dgm:t>
    </dgm:pt>
    <dgm:pt modelId="{ECD2E7DA-7723-4E90-98A0-3D770EADC9AA}" type="sibTrans" cxnId="{0DF51E8C-3528-4EBC-B205-8834824DD438}">
      <dgm:prSet/>
      <dgm:spPr/>
      <dgm:t>
        <a:bodyPr/>
        <a:lstStyle/>
        <a:p>
          <a:endParaRPr lang="en-US"/>
        </a:p>
      </dgm:t>
    </dgm:pt>
    <dgm:pt modelId="{F5E7F092-AEEA-4D59-95C3-108E33F2DAA8}">
      <dgm:prSet custT="1"/>
      <dgm:spPr/>
      <dgm:t>
        <a:bodyPr/>
        <a:lstStyle/>
        <a:p>
          <a:r>
            <a:rPr lang="en-CA" sz="1600" dirty="0"/>
            <a:t>Minimize Re-Traumatization</a:t>
          </a:r>
        </a:p>
      </dgm:t>
    </dgm:pt>
    <dgm:pt modelId="{5B2AB025-64A4-4D14-ACA3-C717C7A4E4D6}" type="parTrans" cxnId="{6AED9392-A209-4A4D-A404-7AEC1479F17D}">
      <dgm:prSet/>
      <dgm:spPr/>
      <dgm:t>
        <a:bodyPr/>
        <a:lstStyle/>
        <a:p>
          <a:endParaRPr lang="en-US"/>
        </a:p>
      </dgm:t>
    </dgm:pt>
    <dgm:pt modelId="{D5CE5172-C4B2-4ABF-97E7-ADB9E1501895}" type="sibTrans" cxnId="{6AED9392-A209-4A4D-A404-7AEC1479F17D}">
      <dgm:prSet/>
      <dgm:spPr/>
      <dgm:t>
        <a:bodyPr/>
        <a:lstStyle/>
        <a:p>
          <a:endParaRPr lang="en-US"/>
        </a:p>
      </dgm:t>
    </dgm:pt>
    <dgm:pt modelId="{04B51AB9-0079-4228-8CD3-1E8E358ABBA3}">
      <dgm:prSet custT="1"/>
      <dgm:spPr/>
      <dgm:t>
        <a:bodyPr/>
        <a:lstStyle/>
        <a:p>
          <a:r>
            <a:rPr lang="en-CA" sz="1600" dirty="0"/>
            <a:t>Meet the Survivor Where They Are At</a:t>
          </a:r>
        </a:p>
      </dgm:t>
    </dgm:pt>
    <dgm:pt modelId="{9FA3D1E6-054E-44EC-B3E2-D89AF741298F}" type="parTrans" cxnId="{AEC68B90-DB2A-4A79-ADFA-6175EBFABD6C}">
      <dgm:prSet/>
      <dgm:spPr/>
      <dgm:t>
        <a:bodyPr/>
        <a:lstStyle/>
        <a:p>
          <a:endParaRPr lang="en-US"/>
        </a:p>
      </dgm:t>
    </dgm:pt>
    <dgm:pt modelId="{54EB3C76-3AAC-4ED2-A5A0-2125C782B6CE}" type="sibTrans" cxnId="{AEC68B90-DB2A-4A79-ADFA-6175EBFABD6C}">
      <dgm:prSet/>
      <dgm:spPr/>
      <dgm:t>
        <a:bodyPr/>
        <a:lstStyle/>
        <a:p>
          <a:endParaRPr lang="en-US"/>
        </a:p>
      </dgm:t>
    </dgm:pt>
    <dgm:pt modelId="{D9B0097A-90F6-4197-84D4-C094821184A1}">
      <dgm:prSet custT="1"/>
      <dgm:spPr/>
      <dgm:t>
        <a:bodyPr/>
        <a:lstStyle/>
        <a:p>
          <a:r>
            <a:rPr lang="en-CA" sz="1600" dirty="0"/>
            <a:t> See Adaptive Behaviors as Strength and with Purpose</a:t>
          </a:r>
        </a:p>
      </dgm:t>
    </dgm:pt>
    <dgm:pt modelId="{DB6EEA29-AC9A-42E7-8E81-BCD100E25F37}" type="parTrans" cxnId="{78B9D138-9713-477C-AB2B-6B11130503D5}">
      <dgm:prSet/>
      <dgm:spPr/>
      <dgm:t>
        <a:bodyPr/>
        <a:lstStyle/>
        <a:p>
          <a:endParaRPr lang="en-US"/>
        </a:p>
      </dgm:t>
    </dgm:pt>
    <dgm:pt modelId="{482CEBE7-3808-47A3-A98D-2EC72055282F}" type="sibTrans" cxnId="{78B9D138-9713-477C-AB2B-6B11130503D5}">
      <dgm:prSet/>
      <dgm:spPr/>
      <dgm:t>
        <a:bodyPr/>
        <a:lstStyle/>
        <a:p>
          <a:endParaRPr lang="en-US"/>
        </a:p>
      </dgm:t>
    </dgm:pt>
    <dgm:pt modelId="{7EED5AB4-E84E-4256-8F8D-45099AC7161A}">
      <dgm:prSet phldrT="[Text]" custT="1"/>
      <dgm:spPr>
        <a:solidFill>
          <a:schemeClr val="accent2"/>
        </a:solidFill>
      </dgm:spPr>
      <dgm:t>
        <a:bodyPr/>
        <a:lstStyle/>
        <a:p>
          <a:r>
            <a:rPr lang="en-CA" sz="1600" dirty="0"/>
            <a:t>Trauma Informed Peer Support Aim </a:t>
          </a:r>
          <a:r>
            <a:rPr lang="en-CA" sz="1200" dirty="0"/>
            <a:t>(Mead, 2008)</a:t>
          </a:r>
          <a:endParaRPr lang="en-US" sz="1200" dirty="0"/>
        </a:p>
      </dgm:t>
    </dgm:pt>
    <dgm:pt modelId="{7F993A05-0FD2-40FC-B32F-EC882E4AB670}" type="parTrans" cxnId="{5E8F77EB-31D8-42E9-91F9-53DC85BC1CF5}">
      <dgm:prSet/>
      <dgm:spPr/>
      <dgm:t>
        <a:bodyPr/>
        <a:lstStyle/>
        <a:p>
          <a:endParaRPr lang="en-US"/>
        </a:p>
      </dgm:t>
    </dgm:pt>
    <dgm:pt modelId="{1CFA492E-DCAF-4E9B-BD25-DE50B85C1203}" type="sibTrans" cxnId="{5E8F77EB-31D8-42E9-91F9-53DC85BC1CF5}">
      <dgm:prSet/>
      <dgm:spPr/>
      <dgm:t>
        <a:bodyPr/>
        <a:lstStyle/>
        <a:p>
          <a:endParaRPr lang="en-US"/>
        </a:p>
      </dgm:t>
    </dgm:pt>
    <dgm:pt modelId="{FEF35749-9B96-45AD-9B9E-54CB138CA4AE}">
      <dgm:prSet custT="1"/>
      <dgm:spPr/>
      <dgm:t>
        <a:bodyPr/>
        <a:lstStyle/>
        <a:p>
          <a:r>
            <a:rPr lang="en-CA" sz="1600" dirty="0"/>
            <a:t>Provides reciprocal receiving and giving of support</a:t>
          </a:r>
        </a:p>
      </dgm:t>
    </dgm:pt>
    <dgm:pt modelId="{AC94DF37-69D6-4D56-BEFF-990ECC42C052}" type="parTrans" cxnId="{C2BC4681-1880-425D-8128-47036CFBC879}">
      <dgm:prSet/>
      <dgm:spPr/>
      <dgm:t>
        <a:bodyPr/>
        <a:lstStyle/>
        <a:p>
          <a:endParaRPr lang="en-US"/>
        </a:p>
      </dgm:t>
    </dgm:pt>
    <dgm:pt modelId="{C1F92B25-4471-4083-9E3C-293CE467CCE8}" type="sibTrans" cxnId="{C2BC4681-1880-425D-8128-47036CFBC879}">
      <dgm:prSet/>
      <dgm:spPr/>
      <dgm:t>
        <a:bodyPr/>
        <a:lstStyle/>
        <a:p>
          <a:endParaRPr lang="en-US"/>
        </a:p>
      </dgm:t>
    </dgm:pt>
    <dgm:pt modelId="{E7A2B0D3-449A-489D-B65D-73529414A7BF}">
      <dgm:prSet custT="1"/>
      <dgm:spPr/>
      <dgm:t>
        <a:bodyPr/>
        <a:lstStyle/>
        <a:p>
          <a:r>
            <a:rPr lang="en-CA" sz="1600" dirty="0"/>
            <a:t>Fosters relationships that establish new ways of understanding their experiences</a:t>
          </a:r>
        </a:p>
      </dgm:t>
    </dgm:pt>
    <dgm:pt modelId="{AF8E0488-282B-45C9-9137-62ED772E483F}" type="parTrans" cxnId="{7F9D9C5E-60E8-4AA3-8CBE-A3B8AA50C2E7}">
      <dgm:prSet/>
      <dgm:spPr/>
      <dgm:t>
        <a:bodyPr/>
        <a:lstStyle/>
        <a:p>
          <a:endParaRPr lang="en-US"/>
        </a:p>
      </dgm:t>
    </dgm:pt>
    <dgm:pt modelId="{8E200997-4321-4DD7-8161-9B7B794EF276}" type="sibTrans" cxnId="{7F9D9C5E-60E8-4AA3-8CBE-A3B8AA50C2E7}">
      <dgm:prSet/>
      <dgm:spPr/>
      <dgm:t>
        <a:bodyPr/>
        <a:lstStyle/>
        <a:p>
          <a:endParaRPr lang="en-US"/>
        </a:p>
      </dgm:t>
    </dgm:pt>
    <dgm:pt modelId="{E0F953C8-789B-4F12-BD93-B35AE6449ABB}">
      <dgm:prSet phldrT="[Text]" custT="1"/>
      <dgm:spPr/>
      <dgm:t>
        <a:bodyPr/>
        <a:lstStyle/>
        <a:p>
          <a:r>
            <a:rPr lang="en-CA" sz="1600" dirty="0"/>
            <a:t>Eliminates the power differential inherent in traditional mental health settings/clinical relationships</a:t>
          </a:r>
          <a:endParaRPr lang="en-US" sz="1600" dirty="0"/>
        </a:p>
      </dgm:t>
    </dgm:pt>
    <dgm:pt modelId="{79D1B8DB-9871-4F4B-AD48-834D148D8AA9}" type="parTrans" cxnId="{FF79BF12-77B3-4AF8-B807-AAA7860A2FF3}">
      <dgm:prSet/>
      <dgm:spPr/>
      <dgm:t>
        <a:bodyPr/>
        <a:lstStyle/>
        <a:p>
          <a:endParaRPr lang="en-US"/>
        </a:p>
      </dgm:t>
    </dgm:pt>
    <dgm:pt modelId="{BF0AA7A9-BA71-4452-A59B-15F7544493CF}" type="sibTrans" cxnId="{FF79BF12-77B3-4AF8-B807-AAA7860A2FF3}">
      <dgm:prSet/>
      <dgm:spPr/>
      <dgm:t>
        <a:bodyPr/>
        <a:lstStyle/>
        <a:p>
          <a:endParaRPr lang="en-US"/>
        </a:p>
      </dgm:t>
    </dgm:pt>
    <dgm:pt modelId="{D900A880-F82B-4288-93DB-93AD9B67367B}">
      <dgm:prSet phldrT="[Text]" custT="1"/>
      <dgm:spPr/>
      <dgm:t>
        <a:bodyPr/>
        <a:lstStyle/>
        <a:p>
          <a:r>
            <a:rPr lang="en-CA" sz="1600" dirty="0"/>
            <a:t>Builds on shared experience and mutual exchange </a:t>
          </a:r>
          <a:endParaRPr lang="en-US" sz="1600" dirty="0"/>
        </a:p>
      </dgm:t>
    </dgm:pt>
    <dgm:pt modelId="{0B615E9C-651D-4E04-8F73-C4CC6527BFC3}" type="parTrans" cxnId="{7506752C-F005-4C36-9FF0-D768459FA1AC}">
      <dgm:prSet/>
      <dgm:spPr/>
      <dgm:t>
        <a:bodyPr/>
        <a:lstStyle/>
        <a:p>
          <a:endParaRPr lang="en-US"/>
        </a:p>
      </dgm:t>
    </dgm:pt>
    <dgm:pt modelId="{767BB725-BE57-4BF9-9FF7-DB986FCE2328}" type="sibTrans" cxnId="{7506752C-F005-4C36-9FF0-D768459FA1AC}">
      <dgm:prSet/>
      <dgm:spPr/>
      <dgm:t>
        <a:bodyPr/>
        <a:lstStyle/>
        <a:p>
          <a:endParaRPr lang="en-US"/>
        </a:p>
      </dgm:t>
    </dgm:pt>
    <dgm:pt modelId="{12627370-F432-47D5-A4A0-597897FB3DA6}" type="pres">
      <dgm:prSet presAssocID="{C25C7B04-A5A6-40DB-A9B1-AF6E6D1DD180}" presName="cycle" presStyleCnt="0">
        <dgm:presLayoutVars>
          <dgm:chMax val="1"/>
          <dgm:dir/>
          <dgm:animLvl val="ctr"/>
          <dgm:resizeHandles val="exact"/>
        </dgm:presLayoutVars>
      </dgm:prSet>
      <dgm:spPr/>
    </dgm:pt>
    <dgm:pt modelId="{B7DFE42D-3CC4-49CE-BD7C-EBA693601EBE}" type="pres">
      <dgm:prSet presAssocID="{7EED5AB4-E84E-4256-8F8D-45099AC7161A}" presName="centerShape" presStyleLbl="node0" presStyleIdx="0" presStyleCnt="1" custScaleX="146410" custScaleY="146410"/>
      <dgm:spPr/>
    </dgm:pt>
    <dgm:pt modelId="{1945E3DA-858F-4938-8ED3-9F269463A174}" type="pres">
      <dgm:prSet presAssocID="{0B615E9C-651D-4E04-8F73-C4CC6527BFC3}" presName="Name9" presStyleLbl="parChTrans1D2" presStyleIdx="0" presStyleCnt="12"/>
      <dgm:spPr/>
    </dgm:pt>
    <dgm:pt modelId="{DCBC0E43-3304-4A6B-BEDA-C2DCC3E517B0}" type="pres">
      <dgm:prSet presAssocID="{0B615E9C-651D-4E04-8F73-C4CC6527BFC3}" presName="connTx" presStyleLbl="parChTrans1D2" presStyleIdx="0" presStyleCnt="12"/>
      <dgm:spPr/>
    </dgm:pt>
    <dgm:pt modelId="{C33193E2-1ED3-4463-9BB1-2D87EE97FD56}" type="pres">
      <dgm:prSet presAssocID="{D900A880-F82B-4288-93DB-93AD9B67367B}" presName="node" presStyleLbl="node1" presStyleIdx="0" presStyleCnt="12" custScaleX="177768" custScaleY="167882" custRadScaleRad="91112" custRadScaleInc="86816">
        <dgm:presLayoutVars>
          <dgm:bulletEnabled val="1"/>
        </dgm:presLayoutVars>
      </dgm:prSet>
      <dgm:spPr/>
    </dgm:pt>
    <dgm:pt modelId="{A59C5D27-8DD4-4F69-86A9-42087C41DC1C}" type="pres">
      <dgm:prSet presAssocID="{79D1B8DB-9871-4F4B-AD48-834D148D8AA9}" presName="Name9" presStyleLbl="parChTrans1D2" presStyleIdx="1" presStyleCnt="12"/>
      <dgm:spPr/>
    </dgm:pt>
    <dgm:pt modelId="{C1DB3F2B-2C53-4FB6-A202-CA10CF8F6524}" type="pres">
      <dgm:prSet presAssocID="{79D1B8DB-9871-4F4B-AD48-834D148D8AA9}" presName="connTx" presStyleLbl="parChTrans1D2" presStyleIdx="1" presStyleCnt="12"/>
      <dgm:spPr/>
    </dgm:pt>
    <dgm:pt modelId="{9CB1D5DC-0B6D-4E90-8E37-A557EC7BA1F4}" type="pres">
      <dgm:prSet presAssocID="{E0F953C8-789B-4F12-BD93-B35AE6449ABB}" presName="node" presStyleLbl="node1" presStyleIdx="1" presStyleCnt="12" custScaleX="201738" custScaleY="188841" custRadScaleRad="129707" custRadScaleInc="182487">
        <dgm:presLayoutVars>
          <dgm:bulletEnabled val="1"/>
        </dgm:presLayoutVars>
      </dgm:prSet>
      <dgm:spPr/>
    </dgm:pt>
    <dgm:pt modelId="{A181D223-C652-4014-9CD1-F8FF83447900}" type="pres">
      <dgm:prSet presAssocID="{AC94DF37-69D6-4D56-BEFF-990ECC42C052}" presName="Name9" presStyleLbl="parChTrans1D2" presStyleIdx="2" presStyleCnt="12"/>
      <dgm:spPr/>
    </dgm:pt>
    <dgm:pt modelId="{6AF4B0D0-518F-42BF-89EB-767C136FF181}" type="pres">
      <dgm:prSet presAssocID="{AC94DF37-69D6-4D56-BEFF-990ECC42C052}" presName="connTx" presStyleLbl="parChTrans1D2" presStyleIdx="2" presStyleCnt="12"/>
      <dgm:spPr/>
    </dgm:pt>
    <dgm:pt modelId="{A93084F3-9615-4633-B3A0-D937F44199F8}" type="pres">
      <dgm:prSet presAssocID="{FEF35749-9B96-45AD-9B9E-54CB138CA4AE}" presName="node" presStyleLbl="node1" presStyleIdx="2" presStyleCnt="12" custScaleX="186948" custScaleY="186947" custRadScaleRad="63496" custRadScaleInc="128168">
        <dgm:presLayoutVars>
          <dgm:bulletEnabled val="1"/>
        </dgm:presLayoutVars>
      </dgm:prSet>
      <dgm:spPr/>
    </dgm:pt>
    <dgm:pt modelId="{D227C0B7-DCA8-43C8-8DEA-D0C279AD7566}" type="pres">
      <dgm:prSet presAssocID="{AF8E0488-282B-45C9-9137-62ED772E483F}" presName="Name9" presStyleLbl="parChTrans1D2" presStyleIdx="3" presStyleCnt="12"/>
      <dgm:spPr/>
    </dgm:pt>
    <dgm:pt modelId="{17C17842-AB91-4172-80D3-CBF159D43B37}" type="pres">
      <dgm:prSet presAssocID="{AF8E0488-282B-45C9-9137-62ED772E483F}" presName="connTx" presStyleLbl="parChTrans1D2" presStyleIdx="3" presStyleCnt="12"/>
      <dgm:spPr/>
    </dgm:pt>
    <dgm:pt modelId="{BB9C6A82-A45A-42CD-894C-E28A300B64F5}" type="pres">
      <dgm:prSet presAssocID="{E7A2B0D3-449A-489D-B65D-73529414A7BF}" presName="node" presStyleLbl="node1" presStyleIdx="3" presStyleCnt="12" custScaleX="214359" custScaleY="214359" custRadScaleRad="114974" custRadScaleInc="79713">
        <dgm:presLayoutVars>
          <dgm:bulletEnabled val="1"/>
        </dgm:presLayoutVars>
      </dgm:prSet>
      <dgm:spPr/>
    </dgm:pt>
    <dgm:pt modelId="{1D102C6C-4EBE-48D2-BB34-E1B5092DA485}" type="pres">
      <dgm:prSet presAssocID="{AE2822AE-808F-4876-8D88-A09B402FA845}" presName="Name9" presStyleLbl="parChTrans1D2" presStyleIdx="4" presStyleCnt="12"/>
      <dgm:spPr/>
    </dgm:pt>
    <dgm:pt modelId="{1DBE40C5-203D-43E0-A121-E6B5082A99BF}" type="pres">
      <dgm:prSet presAssocID="{AE2822AE-808F-4876-8D88-A09B402FA845}" presName="connTx" presStyleLbl="parChTrans1D2" presStyleIdx="4" presStyleCnt="12"/>
      <dgm:spPr/>
    </dgm:pt>
    <dgm:pt modelId="{8E698D53-A6A8-40F9-860A-4CFC3A3D4CE1}" type="pres">
      <dgm:prSet presAssocID="{A3B7AF8F-F07A-4DDE-B4B7-013B636E71D8}" presName="node" presStyleLbl="node1" presStyleIdx="4" presStyleCnt="12" custScaleX="176755" custScaleY="170319" custRadScaleRad="127768" custRadScaleInc="86324">
        <dgm:presLayoutVars>
          <dgm:bulletEnabled val="1"/>
        </dgm:presLayoutVars>
      </dgm:prSet>
      <dgm:spPr/>
    </dgm:pt>
    <dgm:pt modelId="{AB19FA40-C8AD-4163-A957-30BBBFA6D4BD}" type="pres">
      <dgm:prSet presAssocID="{A17E3EBF-24AB-44D3-9D7E-0C3C09A6C222}" presName="Name9" presStyleLbl="parChTrans1D2" presStyleIdx="5" presStyleCnt="12"/>
      <dgm:spPr/>
    </dgm:pt>
    <dgm:pt modelId="{F4F1EE8F-24D6-4F4A-96E6-DC6D6A7F69D8}" type="pres">
      <dgm:prSet presAssocID="{A17E3EBF-24AB-44D3-9D7E-0C3C09A6C222}" presName="connTx" presStyleLbl="parChTrans1D2" presStyleIdx="5" presStyleCnt="12"/>
      <dgm:spPr/>
    </dgm:pt>
    <dgm:pt modelId="{0351576A-EE17-4743-8916-4013C97DAA96}" type="pres">
      <dgm:prSet presAssocID="{7F21167E-AFB7-4721-BB1F-D35872FC4353}" presName="node" presStyleLbl="node1" presStyleIdx="5" presStyleCnt="12" custScaleX="194872" custScaleY="194872" custRadScaleRad="84382" custRadScaleInc="112344">
        <dgm:presLayoutVars>
          <dgm:bulletEnabled val="1"/>
        </dgm:presLayoutVars>
      </dgm:prSet>
      <dgm:spPr/>
    </dgm:pt>
    <dgm:pt modelId="{4581FA65-581D-4A5C-B025-F7C7683052CB}" type="pres">
      <dgm:prSet presAssocID="{2D00194F-A4A3-4A22-A09E-0F47731C93E4}" presName="Name9" presStyleLbl="parChTrans1D2" presStyleIdx="6" presStyleCnt="12"/>
      <dgm:spPr/>
    </dgm:pt>
    <dgm:pt modelId="{AD6C9B6D-9B2B-43B7-A662-84D68EE0EC9F}" type="pres">
      <dgm:prSet presAssocID="{2D00194F-A4A3-4A22-A09E-0F47731C93E4}" presName="connTx" presStyleLbl="parChTrans1D2" presStyleIdx="6" presStyleCnt="12"/>
      <dgm:spPr/>
    </dgm:pt>
    <dgm:pt modelId="{32290DBA-E76A-43D4-A13E-2AF68EEEB02C}" type="pres">
      <dgm:prSet presAssocID="{B074FDD8-C73A-4C62-BD00-2D4E5049CE93}" presName="node" presStyleLbl="node1" presStyleIdx="6" presStyleCnt="12" custScaleX="161051" custScaleY="161051" custRadScaleRad="68980" custRadScaleInc="209087">
        <dgm:presLayoutVars>
          <dgm:bulletEnabled val="1"/>
        </dgm:presLayoutVars>
      </dgm:prSet>
      <dgm:spPr/>
    </dgm:pt>
    <dgm:pt modelId="{DCCEE78B-1732-4FA9-AC2B-00B2BF4C1AA5}" type="pres">
      <dgm:prSet presAssocID="{8B8EE7F7-0093-4F33-9906-ADD84D30BFC4}" presName="Name9" presStyleLbl="parChTrans1D2" presStyleIdx="7" presStyleCnt="12"/>
      <dgm:spPr/>
    </dgm:pt>
    <dgm:pt modelId="{FFC6ABE5-049B-412A-87EB-168666E6B67D}" type="pres">
      <dgm:prSet presAssocID="{8B8EE7F7-0093-4F33-9906-ADD84D30BFC4}" presName="connTx" presStyleLbl="parChTrans1D2" presStyleIdx="7" presStyleCnt="12"/>
      <dgm:spPr/>
    </dgm:pt>
    <dgm:pt modelId="{4AE1ACD4-2B4B-47D0-8530-83E233124CDD}" type="pres">
      <dgm:prSet presAssocID="{D412610A-E610-4E87-96CA-611939A9A95F}" presName="node" presStyleLbl="node1" presStyleIdx="7" presStyleCnt="12" custScaleX="177156" custScaleY="177156" custRadScaleRad="127924" custRadScaleInc="113819">
        <dgm:presLayoutVars>
          <dgm:bulletEnabled val="1"/>
        </dgm:presLayoutVars>
      </dgm:prSet>
      <dgm:spPr/>
    </dgm:pt>
    <dgm:pt modelId="{7D8C5520-1198-4921-8863-210EE720A7E9}" type="pres">
      <dgm:prSet presAssocID="{C912C1C2-8CE8-493B-BFA0-BB3B15C6F2DD}" presName="Name9" presStyleLbl="parChTrans1D2" presStyleIdx="8" presStyleCnt="12"/>
      <dgm:spPr/>
    </dgm:pt>
    <dgm:pt modelId="{E7EB2CBD-FAAD-48D1-9A4F-29B6BC8CE126}" type="pres">
      <dgm:prSet presAssocID="{C912C1C2-8CE8-493B-BFA0-BB3B15C6F2DD}" presName="connTx" presStyleLbl="parChTrans1D2" presStyleIdx="8" presStyleCnt="12"/>
      <dgm:spPr/>
    </dgm:pt>
    <dgm:pt modelId="{462655BD-22A3-4F40-9504-763D48C9A092}" type="pres">
      <dgm:prSet presAssocID="{BABAFC79-DF8D-40DA-AE8E-DA6DDED2E998}" presName="node" presStyleLbl="node1" presStyleIdx="8" presStyleCnt="12" custScaleX="194872" custScaleY="194872" custRadScaleRad="134315" custRadScaleInc="88197">
        <dgm:presLayoutVars>
          <dgm:bulletEnabled val="1"/>
        </dgm:presLayoutVars>
      </dgm:prSet>
      <dgm:spPr/>
    </dgm:pt>
    <dgm:pt modelId="{5466D001-F38D-471E-81D9-2CE1013837B9}" type="pres">
      <dgm:prSet presAssocID="{5B2AB025-64A4-4D14-ACA3-C717C7A4E4D6}" presName="Name9" presStyleLbl="parChTrans1D2" presStyleIdx="9" presStyleCnt="12"/>
      <dgm:spPr/>
    </dgm:pt>
    <dgm:pt modelId="{F73394BB-99C3-421D-BED1-F5B63C42A3F5}" type="pres">
      <dgm:prSet presAssocID="{5B2AB025-64A4-4D14-ACA3-C717C7A4E4D6}" presName="connTx" presStyleLbl="parChTrans1D2" presStyleIdx="9" presStyleCnt="12"/>
      <dgm:spPr/>
    </dgm:pt>
    <dgm:pt modelId="{D461FF5C-6661-4CD3-B670-49B8ED861E4C}" type="pres">
      <dgm:prSet presAssocID="{F5E7F092-AEEA-4D59-95C3-108E33F2DAA8}" presName="node" presStyleLbl="node1" presStyleIdx="9" presStyleCnt="12" custScaleX="177156" custScaleY="177156" custRadScaleRad="79664" custRadScaleInc="71968">
        <dgm:presLayoutVars>
          <dgm:bulletEnabled val="1"/>
        </dgm:presLayoutVars>
      </dgm:prSet>
      <dgm:spPr/>
    </dgm:pt>
    <dgm:pt modelId="{60EED976-2E0A-41CE-81F7-5BA0B983070A}" type="pres">
      <dgm:prSet presAssocID="{9FA3D1E6-054E-44EC-B3E2-D89AF741298F}" presName="Name9" presStyleLbl="parChTrans1D2" presStyleIdx="10" presStyleCnt="12"/>
      <dgm:spPr/>
    </dgm:pt>
    <dgm:pt modelId="{9FE490AC-AC6D-4A79-AEFE-758B87FE95B1}" type="pres">
      <dgm:prSet presAssocID="{9FA3D1E6-054E-44EC-B3E2-D89AF741298F}" presName="connTx" presStyleLbl="parChTrans1D2" presStyleIdx="10" presStyleCnt="12"/>
      <dgm:spPr/>
    </dgm:pt>
    <dgm:pt modelId="{1DB5B8E9-0EFC-460A-86D5-3CD86A0EAA72}" type="pres">
      <dgm:prSet presAssocID="{04B51AB9-0079-4228-8CD3-1E8E358ABBA3}" presName="node" presStyleLbl="node1" presStyleIdx="10" presStyleCnt="12" custScaleX="194872" custScaleY="194872" custRadScaleRad="154199" custRadScaleInc="3145">
        <dgm:presLayoutVars>
          <dgm:bulletEnabled val="1"/>
        </dgm:presLayoutVars>
      </dgm:prSet>
      <dgm:spPr/>
    </dgm:pt>
    <dgm:pt modelId="{15B5B0FA-D49D-4A3A-B5B5-4FBF421A2FD6}" type="pres">
      <dgm:prSet presAssocID="{DB6EEA29-AC9A-42E7-8E81-BCD100E25F37}" presName="Name9" presStyleLbl="parChTrans1D2" presStyleIdx="11" presStyleCnt="12"/>
      <dgm:spPr/>
    </dgm:pt>
    <dgm:pt modelId="{F97C7CD1-F63D-49B4-84F6-EDCFB20B5487}" type="pres">
      <dgm:prSet presAssocID="{DB6EEA29-AC9A-42E7-8E81-BCD100E25F37}" presName="connTx" presStyleLbl="parChTrans1D2" presStyleIdx="11" presStyleCnt="12"/>
      <dgm:spPr/>
    </dgm:pt>
    <dgm:pt modelId="{694F2C26-26C4-4D77-97AB-58FD0F95551B}" type="pres">
      <dgm:prSet presAssocID="{D9B0097A-90F6-4197-84D4-C094821184A1}" presName="node" presStyleLbl="node1" presStyleIdx="11" presStyleCnt="12" custScaleX="177156" custScaleY="177156" custRadScaleRad="80275" custRadScaleInc="-33862">
        <dgm:presLayoutVars>
          <dgm:bulletEnabled val="1"/>
        </dgm:presLayoutVars>
      </dgm:prSet>
      <dgm:spPr/>
    </dgm:pt>
  </dgm:ptLst>
  <dgm:cxnLst>
    <dgm:cxn modelId="{D4E16E07-1D90-4963-ADF5-5B6573726BCD}" type="presOf" srcId="{D412610A-E610-4E87-96CA-611939A9A95F}" destId="{4AE1ACD4-2B4B-47D0-8530-83E233124CDD}" srcOrd="0" destOrd="0" presId="urn:microsoft.com/office/officeart/2005/8/layout/radial1"/>
    <dgm:cxn modelId="{24E71411-DB9A-4299-827E-0C609DA945A2}" type="presOf" srcId="{AC94DF37-69D6-4D56-BEFF-990ECC42C052}" destId="{A181D223-C652-4014-9CD1-F8FF83447900}" srcOrd="0" destOrd="0" presId="urn:microsoft.com/office/officeart/2005/8/layout/radial1"/>
    <dgm:cxn modelId="{FF79BF12-77B3-4AF8-B807-AAA7860A2FF3}" srcId="{7EED5AB4-E84E-4256-8F8D-45099AC7161A}" destId="{E0F953C8-789B-4F12-BD93-B35AE6449ABB}" srcOrd="1" destOrd="0" parTransId="{79D1B8DB-9871-4F4B-AD48-834D148D8AA9}" sibTransId="{BF0AA7A9-BA71-4452-A59B-15F7544493CF}"/>
    <dgm:cxn modelId="{1F7EA713-3373-4703-A5BB-ED092F1C4377}" type="presOf" srcId="{C25C7B04-A5A6-40DB-A9B1-AF6E6D1DD180}" destId="{12627370-F432-47D5-A4A0-597897FB3DA6}" srcOrd="0" destOrd="0" presId="urn:microsoft.com/office/officeart/2005/8/layout/radial1"/>
    <dgm:cxn modelId="{733BDC17-09F7-4599-BE0A-E9DC88004CBD}" srcId="{7EED5AB4-E84E-4256-8F8D-45099AC7161A}" destId="{7F21167E-AFB7-4721-BB1F-D35872FC4353}" srcOrd="5" destOrd="0" parTransId="{A17E3EBF-24AB-44D3-9D7E-0C3C09A6C222}" sibTransId="{B06CBACB-D8DF-4AA5-A1E2-E48157AD58AC}"/>
    <dgm:cxn modelId="{56B7171B-85A1-41D6-AE2C-936AB5F174B8}" type="presOf" srcId="{79D1B8DB-9871-4F4B-AD48-834D148D8AA9}" destId="{A59C5D27-8DD4-4F69-86A9-42087C41DC1C}" srcOrd="0" destOrd="0" presId="urn:microsoft.com/office/officeart/2005/8/layout/radial1"/>
    <dgm:cxn modelId="{8EAB6023-4EB5-40CA-B4D1-C85269079743}" type="presOf" srcId="{F5E7F092-AEEA-4D59-95C3-108E33F2DAA8}" destId="{D461FF5C-6661-4CD3-B670-49B8ED861E4C}" srcOrd="0" destOrd="0" presId="urn:microsoft.com/office/officeart/2005/8/layout/radial1"/>
    <dgm:cxn modelId="{356C9E24-598C-442A-9795-0BEE6F0CA1BC}" type="presOf" srcId="{9FA3D1E6-054E-44EC-B3E2-D89AF741298F}" destId="{60EED976-2E0A-41CE-81F7-5BA0B983070A}" srcOrd="0" destOrd="0" presId="urn:microsoft.com/office/officeart/2005/8/layout/radial1"/>
    <dgm:cxn modelId="{55185628-E6DD-4577-BFEE-3713870F08D0}" type="presOf" srcId="{0B615E9C-651D-4E04-8F73-C4CC6527BFC3}" destId="{DCBC0E43-3304-4A6B-BEDA-C2DCC3E517B0}" srcOrd="1" destOrd="0" presId="urn:microsoft.com/office/officeart/2005/8/layout/radial1"/>
    <dgm:cxn modelId="{7506752C-F005-4C36-9FF0-D768459FA1AC}" srcId="{7EED5AB4-E84E-4256-8F8D-45099AC7161A}" destId="{D900A880-F82B-4288-93DB-93AD9B67367B}" srcOrd="0" destOrd="0" parTransId="{0B615E9C-651D-4E04-8F73-C4CC6527BFC3}" sibTransId="{767BB725-BE57-4BF9-9FF7-DB986FCE2328}"/>
    <dgm:cxn modelId="{78B9D138-9713-477C-AB2B-6B11130503D5}" srcId="{7EED5AB4-E84E-4256-8F8D-45099AC7161A}" destId="{D9B0097A-90F6-4197-84D4-C094821184A1}" srcOrd="11" destOrd="0" parTransId="{DB6EEA29-AC9A-42E7-8E81-BCD100E25F37}" sibTransId="{482CEBE7-3808-47A3-A98D-2EC72055282F}"/>
    <dgm:cxn modelId="{A892FB3A-8ED6-4D75-B967-0E9DC8455272}" type="presOf" srcId="{DB6EEA29-AC9A-42E7-8E81-BCD100E25F37}" destId="{15B5B0FA-D49D-4A3A-B5B5-4FBF421A2FD6}" srcOrd="0" destOrd="0" presId="urn:microsoft.com/office/officeart/2005/8/layout/radial1"/>
    <dgm:cxn modelId="{FEBD483C-91E5-440A-8173-7EC9781622C7}" type="presOf" srcId="{AE2822AE-808F-4876-8D88-A09B402FA845}" destId="{1D102C6C-4EBE-48D2-BB34-E1B5092DA485}" srcOrd="0" destOrd="0" presId="urn:microsoft.com/office/officeart/2005/8/layout/radial1"/>
    <dgm:cxn modelId="{222D9749-9157-4757-B537-717F3E841204}" type="presOf" srcId="{E7A2B0D3-449A-489D-B65D-73529414A7BF}" destId="{BB9C6A82-A45A-42CD-894C-E28A300B64F5}" srcOrd="0" destOrd="0" presId="urn:microsoft.com/office/officeart/2005/8/layout/radial1"/>
    <dgm:cxn modelId="{D48DA04A-6D0B-4B67-BD72-0EDF3A508E3C}" type="presOf" srcId="{C912C1C2-8CE8-493B-BFA0-BB3B15C6F2DD}" destId="{7D8C5520-1198-4921-8863-210EE720A7E9}" srcOrd="0" destOrd="0" presId="urn:microsoft.com/office/officeart/2005/8/layout/radial1"/>
    <dgm:cxn modelId="{F1DF5B50-A4DA-4052-B45F-F6C8EE6AE533}" type="presOf" srcId="{8B8EE7F7-0093-4F33-9906-ADD84D30BFC4}" destId="{FFC6ABE5-049B-412A-87EB-168666E6B67D}" srcOrd="1" destOrd="0" presId="urn:microsoft.com/office/officeart/2005/8/layout/radial1"/>
    <dgm:cxn modelId="{7B6CD355-7452-4F07-A020-0368ABBD2B0F}" type="presOf" srcId="{BABAFC79-DF8D-40DA-AE8E-DA6DDED2E998}" destId="{462655BD-22A3-4F40-9504-763D48C9A092}" srcOrd="0" destOrd="0" presId="urn:microsoft.com/office/officeart/2005/8/layout/radial1"/>
    <dgm:cxn modelId="{3E7ED655-EED8-49A1-BB41-8764AEF955C5}" srcId="{7EED5AB4-E84E-4256-8F8D-45099AC7161A}" destId="{A3B7AF8F-F07A-4DDE-B4B7-013B636E71D8}" srcOrd="4" destOrd="0" parTransId="{AE2822AE-808F-4876-8D88-A09B402FA845}" sibTransId="{75C53EA0-3C1C-4E7E-B5B6-E68F096005F3}"/>
    <dgm:cxn modelId="{34C37E5D-E25D-4165-B764-6D836EFF1F02}" type="presOf" srcId="{7F21167E-AFB7-4721-BB1F-D35872FC4353}" destId="{0351576A-EE17-4743-8916-4013C97DAA96}" srcOrd="0" destOrd="0" presId="urn:microsoft.com/office/officeart/2005/8/layout/radial1"/>
    <dgm:cxn modelId="{7F9D9C5E-60E8-4AA3-8CBE-A3B8AA50C2E7}" srcId="{7EED5AB4-E84E-4256-8F8D-45099AC7161A}" destId="{E7A2B0D3-449A-489D-B65D-73529414A7BF}" srcOrd="3" destOrd="0" parTransId="{AF8E0488-282B-45C9-9137-62ED772E483F}" sibTransId="{8E200997-4321-4DD7-8161-9B7B794EF276}"/>
    <dgm:cxn modelId="{2EA80F5F-C0C7-427B-BAF9-CABEFC488C5B}" type="presOf" srcId="{AC94DF37-69D6-4D56-BEFF-990ECC42C052}" destId="{6AF4B0D0-518F-42BF-89EB-767C136FF181}" srcOrd="1" destOrd="0" presId="urn:microsoft.com/office/officeart/2005/8/layout/radial1"/>
    <dgm:cxn modelId="{8BE78B7E-3FB1-4041-9A5B-D238F39EDD92}" type="presOf" srcId="{AF8E0488-282B-45C9-9137-62ED772E483F}" destId="{D227C0B7-DCA8-43C8-8DEA-D0C279AD7566}" srcOrd="0" destOrd="0" presId="urn:microsoft.com/office/officeart/2005/8/layout/radial1"/>
    <dgm:cxn modelId="{C2BC4681-1880-425D-8128-47036CFBC879}" srcId="{7EED5AB4-E84E-4256-8F8D-45099AC7161A}" destId="{FEF35749-9B96-45AD-9B9E-54CB138CA4AE}" srcOrd="2" destOrd="0" parTransId="{AC94DF37-69D6-4D56-BEFF-990ECC42C052}" sibTransId="{C1F92B25-4471-4083-9E3C-293CE467CCE8}"/>
    <dgm:cxn modelId="{A961CD8A-68B6-4812-A354-BEEEA4C19F8D}" type="presOf" srcId="{8B8EE7F7-0093-4F33-9906-ADD84D30BFC4}" destId="{DCCEE78B-1732-4FA9-AC2B-00B2BF4C1AA5}" srcOrd="0" destOrd="0" presId="urn:microsoft.com/office/officeart/2005/8/layout/radial1"/>
    <dgm:cxn modelId="{0DF51E8C-3528-4EBC-B205-8834824DD438}" srcId="{7EED5AB4-E84E-4256-8F8D-45099AC7161A}" destId="{BABAFC79-DF8D-40DA-AE8E-DA6DDED2E998}" srcOrd="8" destOrd="0" parTransId="{C912C1C2-8CE8-493B-BFA0-BB3B15C6F2DD}" sibTransId="{ECD2E7DA-7723-4E90-98A0-3D770EADC9AA}"/>
    <dgm:cxn modelId="{AEC68B90-DB2A-4A79-ADFA-6175EBFABD6C}" srcId="{7EED5AB4-E84E-4256-8F8D-45099AC7161A}" destId="{04B51AB9-0079-4228-8CD3-1E8E358ABBA3}" srcOrd="10" destOrd="0" parTransId="{9FA3D1E6-054E-44EC-B3E2-D89AF741298F}" sibTransId="{54EB3C76-3AAC-4ED2-A5A0-2125C782B6CE}"/>
    <dgm:cxn modelId="{6AED9392-A209-4A4D-A404-7AEC1479F17D}" srcId="{7EED5AB4-E84E-4256-8F8D-45099AC7161A}" destId="{F5E7F092-AEEA-4D59-95C3-108E33F2DAA8}" srcOrd="9" destOrd="0" parTransId="{5B2AB025-64A4-4D14-ACA3-C717C7A4E4D6}" sibTransId="{D5CE5172-C4B2-4ABF-97E7-ADB9E1501895}"/>
    <dgm:cxn modelId="{C7EDED92-30FD-44EB-B313-BD93EFB6DEDE}" type="presOf" srcId="{9FA3D1E6-054E-44EC-B3E2-D89AF741298F}" destId="{9FE490AC-AC6D-4A79-AEFE-758B87FE95B1}" srcOrd="1" destOrd="0" presId="urn:microsoft.com/office/officeart/2005/8/layout/radial1"/>
    <dgm:cxn modelId="{938E3293-BF73-4CAC-92C1-FFDAFCFEF981}" type="presOf" srcId="{D900A880-F82B-4288-93DB-93AD9B67367B}" destId="{C33193E2-1ED3-4463-9BB1-2D87EE97FD56}" srcOrd="0" destOrd="0" presId="urn:microsoft.com/office/officeart/2005/8/layout/radial1"/>
    <dgm:cxn modelId="{403E2194-8EAA-4A3F-BA13-3FAA15C0EA08}" type="presOf" srcId="{5B2AB025-64A4-4D14-ACA3-C717C7A4E4D6}" destId="{5466D001-F38D-471E-81D9-2CE1013837B9}" srcOrd="0" destOrd="0" presId="urn:microsoft.com/office/officeart/2005/8/layout/radial1"/>
    <dgm:cxn modelId="{28BBAE99-C69F-4BEC-9440-9D156B330DCE}" type="presOf" srcId="{A17E3EBF-24AB-44D3-9D7E-0C3C09A6C222}" destId="{F4F1EE8F-24D6-4F4A-96E6-DC6D6A7F69D8}" srcOrd="1" destOrd="0" presId="urn:microsoft.com/office/officeart/2005/8/layout/radial1"/>
    <dgm:cxn modelId="{E459769C-4538-4D19-A88D-F71215902FEE}" type="presOf" srcId="{AF8E0488-282B-45C9-9137-62ED772E483F}" destId="{17C17842-AB91-4172-80D3-CBF159D43B37}" srcOrd="1" destOrd="0" presId="urn:microsoft.com/office/officeart/2005/8/layout/radial1"/>
    <dgm:cxn modelId="{612222A3-31D2-45EB-92D3-E27B470F22D2}" type="presOf" srcId="{2D00194F-A4A3-4A22-A09E-0F47731C93E4}" destId="{4581FA65-581D-4A5C-B025-F7C7683052CB}" srcOrd="0" destOrd="0" presId="urn:microsoft.com/office/officeart/2005/8/layout/radial1"/>
    <dgm:cxn modelId="{8397A4A4-CE95-4818-95D9-A1F2C2E8B46A}" type="presOf" srcId="{B074FDD8-C73A-4C62-BD00-2D4E5049CE93}" destId="{32290DBA-E76A-43D4-A13E-2AF68EEEB02C}" srcOrd="0" destOrd="0" presId="urn:microsoft.com/office/officeart/2005/8/layout/radial1"/>
    <dgm:cxn modelId="{D16E5CB6-4B4A-4FEB-B991-8D55DEAAEB0F}" type="presOf" srcId="{DB6EEA29-AC9A-42E7-8E81-BCD100E25F37}" destId="{F97C7CD1-F63D-49B4-84F6-EDCFB20B5487}" srcOrd="1" destOrd="0" presId="urn:microsoft.com/office/officeart/2005/8/layout/radial1"/>
    <dgm:cxn modelId="{D2215EB6-48A7-4829-BE78-CC65452A4390}" type="presOf" srcId="{0B615E9C-651D-4E04-8F73-C4CC6527BFC3}" destId="{1945E3DA-858F-4938-8ED3-9F269463A174}" srcOrd="0" destOrd="0" presId="urn:microsoft.com/office/officeart/2005/8/layout/radial1"/>
    <dgm:cxn modelId="{05700AB9-BD18-4296-9270-ECD9B00F8E84}" type="presOf" srcId="{AE2822AE-808F-4876-8D88-A09B402FA845}" destId="{1DBE40C5-203D-43E0-A121-E6B5082A99BF}" srcOrd="1" destOrd="0" presId="urn:microsoft.com/office/officeart/2005/8/layout/radial1"/>
    <dgm:cxn modelId="{4CBF29BF-2219-415C-9852-71381F2688BA}" type="presOf" srcId="{FEF35749-9B96-45AD-9B9E-54CB138CA4AE}" destId="{A93084F3-9615-4633-B3A0-D937F44199F8}" srcOrd="0" destOrd="0" presId="urn:microsoft.com/office/officeart/2005/8/layout/radial1"/>
    <dgm:cxn modelId="{48BB4AC8-7185-49D5-8430-E843D31B1647}" type="presOf" srcId="{2D00194F-A4A3-4A22-A09E-0F47731C93E4}" destId="{AD6C9B6D-9B2B-43B7-A662-84D68EE0EC9F}" srcOrd="1" destOrd="0" presId="urn:microsoft.com/office/officeart/2005/8/layout/radial1"/>
    <dgm:cxn modelId="{CC567FD3-14FA-44B8-9B62-83DB9553CC2B}" type="presOf" srcId="{04B51AB9-0079-4228-8CD3-1E8E358ABBA3}" destId="{1DB5B8E9-0EFC-460A-86D5-3CD86A0EAA72}" srcOrd="0" destOrd="0" presId="urn:microsoft.com/office/officeart/2005/8/layout/radial1"/>
    <dgm:cxn modelId="{357BADD8-136C-41BA-A714-25B00787B0C7}" type="presOf" srcId="{C912C1C2-8CE8-493B-BFA0-BB3B15C6F2DD}" destId="{E7EB2CBD-FAAD-48D1-9A4F-29B6BC8CE126}" srcOrd="1" destOrd="0" presId="urn:microsoft.com/office/officeart/2005/8/layout/radial1"/>
    <dgm:cxn modelId="{F7C05FDA-484D-4894-8A55-D0A08D85CDDA}" type="presOf" srcId="{E0F953C8-789B-4F12-BD93-B35AE6449ABB}" destId="{9CB1D5DC-0B6D-4E90-8E37-A557EC7BA1F4}" srcOrd="0" destOrd="0" presId="urn:microsoft.com/office/officeart/2005/8/layout/radial1"/>
    <dgm:cxn modelId="{D49C84DA-9641-4510-8C5E-CD00998B3F59}" type="presOf" srcId="{A3B7AF8F-F07A-4DDE-B4B7-013B636E71D8}" destId="{8E698D53-A6A8-40F9-860A-4CFC3A3D4CE1}" srcOrd="0" destOrd="0" presId="urn:microsoft.com/office/officeart/2005/8/layout/radial1"/>
    <dgm:cxn modelId="{26A758DD-225B-4D28-9CBA-F625E381BC04}" type="presOf" srcId="{79D1B8DB-9871-4F4B-AD48-834D148D8AA9}" destId="{C1DB3F2B-2C53-4FB6-A202-CA10CF8F6524}" srcOrd="1" destOrd="0" presId="urn:microsoft.com/office/officeart/2005/8/layout/radial1"/>
    <dgm:cxn modelId="{3E2E52E4-7D6F-44EA-8F56-817A0BF1BC33}" type="presOf" srcId="{7EED5AB4-E84E-4256-8F8D-45099AC7161A}" destId="{B7DFE42D-3CC4-49CE-BD7C-EBA693601EBE}" srcOrd="0" destOrd="0" presId="urn:microsoft.com/office/officeart/2005/8/layout/radial1"/>
    <dgm:cxn modelId="{5E8F77EB-31D8-42E9-91F9-53DC85BC1CF5}" srcId="{C25C7B04-A5A6-40DB-A9B1-AF6E6D1DD180}" destId="{7EED5AB4-E84E-4256-8F8D-45099AC7161A}" srcOrd="0" destOrd="0" parTransId="{7F993A05-0FD2-40FC-B32F-EC882E4AB670}" sibTransId="{1CFA492E-DCAF-4E9B-BD25-DE50B85C1203}"/>
    <dgm:cxn modelId="{84E06DEE-1F6C-4CAE-8B7F-6B3E3DE5476E}" srcId="{7EED5AB4-E84E-4256-8F8D-45099AC7161A}" destId="{B074FDD8-C73A-4C62-BD00-2D4E5049CE93}" srcOrd="6" destOrd="0" parTransId="{2D00194F-A4A3-4A22-A09E-0F47731C93E4}" sibTransId="{5FC6416B-6237-41A2-899C-FBBBE3A1D68A}"/>
    <dgm:cxn modelId="{2E31AAF6-3EC8-47B3-97FE-FA216BE6679F}" type="presOf" srcId="{5B2AB025-64A4-4D14-ACA3-C717C7A4E4D6}" destId="{F73394BB-99C3-421D-BED1-F5B63C42A3F5}" srcOrd="1" destOrd="0" presId="urn:microsoft.com/office/officeart/2005/8/layout/radial1"/>
    <dgm:cxn modelId="{C40395F8-37CC-450D-B893-A67F0D2CF8EF}" type="presOf" srcId="{D9B0097A-90F6-4197-84D4-C094821184A1}" destId="{694F2C26-26C4-4D77-97AB-58FD0F95551B}" srcOrd="0" destOrd="0" presId="urn:microsoft.com/office/officeart/2005/8/layout/radial1"/>
    <dgm:cxn modelId="{520433FA-5EFB-4522-A053-EBFC921C58F1}" srcId="{7EED5AB4-E84E-4256-8F8D-45099AC7161A}" destId="{D412610A-E610-4E87-96CA-611939A9A95F}" srcOrd="7" destOrd="0" parTransId="{8B8EE7F7-0093-4F33-9906-ADD84D30BFC4}" sibTransId="{DB8CBDEB-58D1-43C7-A8CB-7C094EBA19DA}"/>
    <dgm:cxn modelId="{5BD2ADFB-D75F-4A22-8A87-66E5A7177AFF}" type="presOf" srcId="{A17E3EBF-24AB-44D3-9D7E-0C3C09A6C222}" destId="{AB19FA40-C8AD-4163-A957-30BBBFA6D4BD}" srcOrd="0" destOrd="0" presId="urn:microsoft.com/office/officeart/2005/8/layout/radial1"/>
    <dgm:cxn modelId="{5F9152AD-1BAE-4976-A21B-2529A586B7F9}" type="presParOf" srcId="{12627370-F432-47D5-A4A0-597897FB3DA6}" destId="{B7DFE42D-3CC4-49CE-BD7C-EBA693601EBE}" srcOrd="0" destOrd="0" presId="urn:microsoft.com/office/officeart/2005/8/layout/radial1"/>
    <dgm:cxn modelId="{D2BE2C50-4BC9-4EC1-B6CA-A0FE3A2F767B}" type="presParOf" srcId="{12627370-F432-47D5-A4A0-597897FB3DA6}" destId="{1945E3DA-858F-4938-8ED3-9F269463A174}" srcOrd="1" destOrd="0" presId="urn:microsoft.com/office/officeart/2005/8/layout/radial1"/>
    <dgm:cxn modelId="{602A729C-05D7-4229-A66F-4BC4EFC3F30B}" type="presParOf" srcId="{1945E3DA-858F-4938-8ED3-9F269463A174}" destId="{DCBC0E43-3304-4A6B-BEDA-C2DCC3E517B0}" srcOrd="0" destOrd="0" presId="urn:microsoft.com/office/officeart/2005/8/layout/radial1"/>
    <dgm:cxn modelId="{95D8F7D5-FCED-413F-A213-419280033902}" type="presParOf" srcId="{12627370-F432-47D5-A4A0-597897FB3DA6}" destId="{C33193E2-1ED3-4463-9BB1-2D87EE97FD56}" srcOrd="2" destOrd="0" presId="urn:microsoft.com/office/officeart/2005/8/layout/radial1"/>
    <dgm:cxn modelId="{42B10821-D5F9-42B7-ACEC-BF2EA8DA7F4B}" type="presParOf" srcId="{12627370-F432-47D5-A4A0-597897FB3DA6}" destId="{A59C5D27-8DD4-4F69-86A9-42087C41DC1C}" srcOrd="3" destOrd="0" presId="urn:microsoft.com/office/officeart/2005/8/layout/radial1"/>
    <dgm:cxn modelId="{7F6C96A8-C9F2-4DBA-A371-CA5E9D30B7CD}" type="presParOf" srcId="{A59C5D27-8DD4-4F69-86A9-42087C41DC1C}" destId="{C1DB3F2B-2C53-4FB6-A202-CA10CF8F6524}" srcOrd="0" destOrd="0" presId="urn:microsoft.com/office/officeart/2005/8/layout/radial1"/>
    <dgm:cxn modelId="{90CE8805-FAC3-4BFC-A808-8C73ACB0AC3A}" type="presParOf" srcId="{12627370-F432-47D5-A4A0-597897FB3DA6}" destId="{9CB1D5DC-0B6D-4E90-8E37-A557EC7BA1F4}" srcOrd="4" destOrd="0" presId="urn:microsoft.com/office/officeart/2005/8/layout/radial1"/>
    <dgm:cxn modelId="{1404EA8A-888C-48CD-ACA4-B811AEA6A199}" type="presParOf" srcId="{12627370-F432-47D5-A4A0-597897FB3DA6}" destId="{A181D223-C652-4014-9CD1-F8FF83447900}" srcOrd="5" destOrd="0" presId="urn:microsoft.com/office/officeart/2005/8/layout/radial1"/>
    <dgm:cxn modelId="{FE681340-8D91-4F3E-B593-2CC6DDABC8B4}" type="presParOf" srcId="{A181D223-C652-4014-9CD1-F8FF83447900}" destId="{6AF4B0D0-518F-42BF-89EB-767C136FF181}" srcOrd="0" destOrd="0" presId="urn:microsoft.com/office/officeart/2005/8/layout/radial1"/>
    <dgm:cxn modelId="{D4113757-45D1-4EDA-B300-6A02A01AF271}" type="presParOf" srcId="{12627370-F432-47D5-A4A0-597897FB3DA6}" destId="{A93084F3-9615-4633-B3A0-D937F44199F8}" srcOrd="6" destOrd="0" presId="urn:microsoft.com/office/officeart/2005/8/layout/radial1"/>
    <dgm:cxn modelId="{FC148E59-0115-48B9-A39F-C66405BE866B}" type="presParOf" srcId="{12627370-F432-47D5-A4A0-597897FB3DA6}" destId="{D227C0B7-DCA8-43C8-8DEA-D0C279AD7566}" srcOrd="7" destOrd="0" presId="urn:microsoft.com/office/officeart/2005/8/layout/radial1"/>
    <dgm:cxn modelId="{4E53FED3-2CF0-409C-B0FF-2A5BC12E295C}" type="presParOf" srcId="{D227C0B7-DCA8-43C8-8DEA-D0C279AD7566}" destId="{17C17842-AB91-4172-80D3-CBF159D43B37}" srcOrd="0" destOrd="0" presId="urn:microsoft.com/office/officeart/2005/8/layout/radial1"/>
    <dgm:cxn modelId="{B5E7C6B5-CE9C-4254-AF2E-375CE70EBD16}" type="presParOf" srcId="{12627370-F432-47D5-A4A0-597897FB3DA6}" destId="{BB9C6A82-A45A-42CD-894C-E28A300B64F5}" srcOrd="8" destOrd="0" presId="urn:microsoft.com/office/officeart/2005/8/layout/radial1"/>
    <dgm:cxn modelId="{644E5373-2DA8-406E-8F48-92CF5AF71AC9}" type="presParOf" srcId="{12627370-F432-47D5-A4A0-597897FB3DA6}" destId="{1D102C6C-4EBE-48D2-BB34-E1B5092DA485}" srcOrd="9" destOrd="0" presId="urn:microsoft.com/office/officeart/2005/8/layout/radial1"/>
    <dgm:cxn modelId="{F4ACB9AC-1D30-46C8-BE14-9964AC61CB21}" type="presParOf" srcId="{1D102C6C-4EBE-48D2-BB34-E1B5092DA485}" destId="{1DBE40C5-203D-43E0-A121-E6B5082A99BF}" srcOrd="0" destOrd="0" presId="urn:microsoft.com/office/officeart/2005/8/layout/radial1"/>
    <dgm:cxn modelId="{03B6A08A-7D64-4F60-9F59-7A4F3F8521F8}" type="presParOf" srcId="{12627370-F432-47D5-A4A0-597897FB3DA6}" destId="{8E698D53-A6A8-40F9-860A-4CFC3A3D4CE1}" srcOrd="10" destOrd="0" presId="urn:microsoft.com/office/officeart/2005/8/layout/radial1"/>
    <dgm:cxn modelId="{A8E9DCB4-7C94-4277-B082-3B687281E274}" type="presParOf" srcId="{12627370-F432-47D5-A4A0-597897FB3DA6}" destId="{AB19FA40-C8AD-4163-A957-30BBBFA6D4BD}" srcOrd="11" destOrd="0" presId="urn:microsoft.com/office/officeart/2005/8/layout/radial1"/>
    <dgm:cxn modelId="{1FBFE43E-2922-4159-B865-DD779BFD91AF}" type="presParOf" srcId="{AB19FA40-C8AD-4163-A957-30BBBFA6D4BD}" destId="{F4F1EE8F-24D6-4F4A-96E6-DC6D6A7F69D8}" srcOrd="0" destOrd="0" presId="urn:microsoft.com/office/officeart/2005/8/layout/radial1"/>
    <dgm:cxn modelId="{4D8443BD-2C12-45EC-87D1-C7DC8A43E22C}" type="presParOf" srcId="{12627370-F432-47D5-A4A0-597897FB3DA6}" destId="{0351576A-EE17-4743-8916-4013C97DAA96}" srcOrd="12" destOrd="0" presId="urn:microsoft.com/office/officeart/2005/8/layout/radial1"/>
    <dgm:cxn modelId="{76B96A81-D107-4C86-BCB8-66BC3B496BF8}" type="presParOf" srcId="{12627370-F432-47D5-A4A0-597897FB3DA6}" destId="{4581FA65-581D-4A5C-B025-F7C7683052CB}" srcOrd="13" destOrd="0" presId="urn:microsoft.com/office/officeart/2005/8/layout/radial1"/>
    <dgm:cxn modelId="{42CAFD94-C416-489C-86D3-37EAF19F96A7}" type="presParOf" srcId="{4581FA65-581D-4A5C-B025-F7C7683052CB}" destId="{AD6C9B6D-9B2B-43B7-A662-84D68EE0EC9F}" srcOrd="0" destOrd="0" presId="urn:microsoft.com/office/officeart/2005/8/layout/radial1"/>
    <dgm:cxn modelId="{F1F64B42-C0C7-4815-BC3C-8752F27194E9}" type="presParOf" srcId="{12627370-F432-47D5-A4A0-597897FB3DA6}" destId="{32290DBA-E76A-43D4-A13E-2AF68EEEB02C}" srcOrd="14" destOrd="0" presId="urn:microsoft.com/office/officeart/2005/8/layout/radial1"/>
    <dgm:cxn modelId="{D060BF8E-D6C2-4412-BB25-2EB20AA475E1}" type="presParOf" srcId="{12627370-F432-47D5-A4A0-597897FB3DA6}" destId="{DCCEE78B-1732-4FA9-AC2B-00B2BF4C1AA5}" srcOrd="15" destOrd="0" presId="urn:microsoft.com/office/officeart/2005/8/layout/radial1"/>
    <dgm:cxn modelId="{334F0AD9-8371-4260-A890-3D9D95301CCC}" type="presParOf" srcId="{DCCEE78B-1732-4FA9-AC2B-00B2BF4C1AA5}" destId="{FFC6ABE5-049B-412A-87EB-168666E6B67D}" srcOrd="0" destOrd="0" presId="urn:microsoft.com/office/officeart/2005/8/layout/radial1"/>
    <dgm:cxn modelId="{9BFC3DDF-2295-4E56-B153-C567BB345AEA}" type="presParOf" srcId="{12627370-F432-47D5-A4A0-597897FB3DA6}" destId="{4AE1ACD4-2B4B-47D0-8530-83E233124CDD}" srcOrd="16" destOrd="0" presId="urn:microsoft.com/office/officeart/2005/8/layout/radial1"/>
    <dgm:cxn modelId="{75ACC27C-88C8-43D4-8774-69B40540EE54}" type="presParOf" srcId="{12627370-F432-47D5-A4A0-597897FB3DA6}" destId="{7D8C5520-1198-4921-8863-210EE720A7E9}" srcOrd="17" destOrd="0" presId="urn:microsoft.com/office/officeart/2005/8/layout/radial1"/>
    <dgm:cxn modelId="{C24F8335-0BEC-42B9-830E-51DC40C63BBF}" type="presParOf" srcId="{7D8C5520-1198-4921-8863-210EE720A7E9}" destId="{E7EB2CBD-FAAD-48D1-9A4F-29B6BC8CE126}" srcOrd="0" destOrd="0" presId="urn:microsoft.com/office/officeart/2005/8/layout/radial1"/>
    <dgm:cxn modelId="{DE7B9DEA-FACD-4BA2-A98A-72DC175C4507}" type="presParOf" srcId="{12627370-F432-47D5-A4A0-597897FB3DA6}" destId="{462655BD-22A3-4F40-9504-763D48C9A092}" srcOrd="18" destOrd="0" presId="urn:microsoft.com/office/officeart/2005/8/layout/radial1"/>
    <dgm:cxn modelId="{A321DA53-39D2-4937-A296-0C62295B9038}" type="presParOf" srcId="{12627370-F432-47D5-A4A0-597897FB3DA6}" destId="{5466D001-F38D-471E-81D9-2CE1013837B9}" srcOrd="19" destOrd="0" presId="urn:microsoft.com/office/officeart/2005/8/layout/radial1"/>
    <dgm:cxn modelId="{811AAD90-0B4B-4C6D-B063-457B919F8CC0}" type="presParOf" srcId="{5466D001-F38D-471E-81D9-2CE1013837B9}" destId="{F73394BB-99C3-421D-BED1-F5B63C42A3F5}" srcOrd="0" destOrd="0" presId="urn:microsoft.com/office/officeart/2005/8/layout/radial1"/>
    <dgm:cxn modelId="{81C74A79-C5DD-4FB5-81FF-EB4948BE3C0F}" type="presParOf" srcId="{12627370-F432-47D5-A4A0-597897FB3DA6}" destId="{D461FF5C-6661-4CD3-B670-49B8ED861E4C}" srcOrd="20" destOrd="0" presId="urn:microsoft.com/office/officeart/2005/8/layout/radial1"/>
    <dgm:cxn modelId="{1B74AD37-5566-430D-9FEA-483E205675AE}" type="presParOf" srcId="{12627370-F432-47D5-A4A0-597897FB3DA6}" destId="{60EED976-2E0A-41CE-81F7-5BA0B983070A}" srcOrd="21" destOrd="0" presId="urn:microsoft.com/office/officeart/2005/8/layout/radial1"/>
    <dgm:cxn modelId="{9D838BB1-5C2F-4553-917F-AB4E2401C949}" type="presParOf" srcId="{60EED976-2E0A-41CE-81F7-5BA0B983070A}" destId="{9FE490AC-AC6D-4A79-AEFE-758B87FE95B1}" srcOrd="0" destOrd="0" presId="urn:microsoft.com/office/officeart/2005/8/layout/radial1"/>
    <dgm:cxn modelId="{02369A6E-A069-4E58-9230-C93EA7475AE0}" type="presParOf" srcId="{12627370-F432-47D5-A4A0-597897FB3DA6}" destId="{1DB5B8E9-0EFC-460A-86D5-3CD86A0EAA72}" srcOrd="22" destOrd="0" presId="urn:microsoft.com/office/officeart/2005/8/layout/radial1"/>
    <dgm:cxn modelId="{E15372E3-FC3F-4F8C-ACC0-DCDFF0E3665F}" type="presParOf" srcId="{12627370-F432-47D5-A4A0-597897FB3DA6}" destId="{15B5B0FA-D49D-4A3A-B5B5-4FBF421A2FD6}" srcOrd="23" destOrd="0" presId="urn:microsoft.com/office/officeart/2005/8/layout/radial1"/>
    <dgm:cxn modelId="{3AFFB5FA-1048-43D1-A7AE-AB810EDE583A}" type="presParOf" srcId="{15B5B0FA-D49D-4A3A-B5B5-4FBF421A2FD6}" destId="{F97C7CD1-F63D-49B4-84F6-EDCFB20B5487}" srcOrd="0" destOrd="0" presId="urn:microsoft.com/office/officeart/2005/8/layout/radial1"/>
    <dgm:cxn modelId="{C83FE357-6412-4EA6-94A2-DB35E18A962B}" type="presParOf" srcId="{12627370-F432-47D5-A4A0-597897FB3DA6}" destId="{694F2C26-26C4-4D77-97AB-58FD0F95551B}" srcOrd="2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BCBB15-A1F2-4D7C-BC94-B8FA46B35D4E}" type="doc">
      <dgm:prSet loTypeId="urn:microsoft.com/office/officeart/2005/8/layout/process1" loCatId="process" qsTypeId="urn:microsoft.com/office/officeart/2005/8/quickstyle/simple1" qsCatId="simple" csTypeId="urn:microsoft.com/office/officeart/2005/8/colors/accent1_2" csCatId="accent1" phldr="1"/>
      <dgm:spPr/>
    </dgm:pt>
    <dgm:pt modelId="{2177E654-EC69-475B-A5A8-25EBFA2E993C}">
      <dgm:prSet phldrT="[Text]"/>
      <dgm:spPr/>
      <dgm:t>
        <a:bodyPr/>
        <a:lstStyle/>
        <a:p>
          <a:r>
            <a:rPr lang="en-US" dirty="0"/>
            <a:t>Name and validate past experiences of trauma</a:t>
          </a:r>
        </a:p>
      </dgm:t>
    </dgm:pt>
    <dgm:pt modelId="{2C6BB1AB-EDC3-49B3-A0FF-7817BB8CF3E7}" type="parTrans" cxnId="{761E6A7B-894C-4277-8255-880E43BA6DFB}">
      <dgm:prSet/>
      <dgm:spPr/>
      <dgm:t>
        <a:bodyPr/>
        <a:lstStyle/>
        <a:p>
          <a:endParaRPr lang="en-US"/>
        </a:p>
      </dgm:t>
    </dgm:pt>
    <dgm:pt modelId="{2FC53B6E-838E-4747-BB40-272B2C504613}" type="sibTrans" cxnId="{761E6A7B-894C-4277-8255-880E43BA6DFB}">
      <dgm:prSet/>
      <dgm:spPr/>
      <dgm:t>
        <a:bodyPr/>
        <a:lstStyle/>
        <a:p>
          <a:endParaRPr lang="en-US"/>
        </a:p>
      </dgm:t>
    </dgm:pt>
    <dgm:pt modelId="{37140D92-9B51-43B8-AC04-86125108988A}">
      <dgm:prSet phldrT="[Text]"/>
      <dgm:spPr/>
      <dgm:t>
        <a:bodyPr/>
        <a:lstStyle/>
        <a:p>
          <a:r>
            <a:rPr lang="en-US" dirty="0"/>
            <a:t>Explore impact on life now</a:t>
          </a:r>
        </a:p>
      </dgm:t>
    </dgm:pt>
    <dgm:pt modelId="{42A00485-A04E-4680-B700-A04D5B969035}" type="parTrans" cxnId="{E0E80FCD-9FE2-42D5-A137-2BA7EA66AF98}">
      <dgm:prSet/>
      <dgm:spPr/>
      <dgm:t>
        <a:bodyPr/>
        <a:lstStyle/>
        <a:p>
          <a:endParaRPr lang="en-US"/>
        </a:p>
      </dgm:t>
    </dgm:pt>
    <dgm:pt modelId="{A72174B7-AE57-4A64-A020-C87AB212877B}" type="sibTrans" cxnId="{E0E80FCD-9FE2-42D5-A137-2BA7EA66AF98}">
      <dgm:prSet/>
      <dgm:spPr/>
      <dgm:t>
        <a:bodyPr/>
        <a:lstStyle/>
        <a:p>
          <a:endParaRPr lang="en-US"/>
        </a:p>
      </dgm:t>
    </dgm:pt>
    <dgm:pt modelId="{FAEABF72-5FC9-4D7C-B535-6EBD866648C1}">
      <dgm:prSet phldrT="[Text]"/>
      <dgm:spPr/>
      <dgm:t>
        <a:bodyPr/>
        <a:lstStyle/>
        <a:p>
          <a:r>
            <a:rPr lang="en-US" dirty="0"/>
            <a:t>Share healing strategies</a:t>
          </a:r>
        </a:p>
      </dgm:t>
    </dgm:pt>
    <dgm:pt modelId="{C3B94139-B0E4-40EF-ACBC-A07BBAB2A35E}" type="parTrans" cxnId="{C100D7A4-7C65-4A15-A444-90901B004029}">
      <dgm:prSet/>
      <dgm:spPr/>
      <dgm:t>
        <a:bodyPr/>
        <a:lstStyle/>
        <a:p>
          <a:endParaRPr lang="en-US"/>
        </a:p>
      </dgm:t>
    </dgm:pt>
    <dgm:pt modelId="{42B43405-9F7B-4F18-9353-A2FA5F93B831}" type="sibTrans" cxnId="{C100D7A4-7C65-4A15-A444-90901B004029}">
      <dgm:prSet/>
      <dgm:spPr/>
      <dgm:t>
        <a:bodyPr/>
        <a:lstStyle/>
        <a:p>
          <a:endParaRPr lang="en-US"/>
        </a:p>
      </dgm:t>
    </dgm:pt>
    <dgm:pt modelId="{B0AF5671-0BB4-46BD-9885-6742642D2A6F}" type="pres">
      <dgm:prSet presAssocID="{BFBCBB15-A1F2-4D7C-BC94-B8FA46B35D4E}" presName="Name0" presStyleCnt="0">
        <dgm:presLayoutVars>
          <dgm:dir/>
          <dgm:resizeHandles val="exact"/>
        </dgm:presLayoutVars>
      </dgm:prSet>
      <dgm:spPr/>
    </dgm:pt>
    <dgm:pt modelId="{7704B6AE-111D-42A0-BED3-2529471A6A0F}" type="pres">
      <dgm:prSet presAssocID="{2177E654-EC69-475B-A5A8-25EBFA2E993C}" presName="node" presStyleLbl="node1" presStyleIdx="0" presStyleCnt="3">
        <dgm:presLayoutVars>
          <dgm:bulletEnabled val="1"/>
        </dgm:presLayoutVars>
      </dgm:prSet>
      <dgm:spPr/>
    </dgm:pt>
    <dgm:pt modelId="{7A49691F-C2DB-40E4-8D68-E3A9365E2C50}" type="pres">
      <dgm:prSet presAssocID="{2FC53B6E-838E-4747-BB40-272B2C504613}" presName="sibTrans" presStyleLbl="sibTrans2D1" presStyleIdx="0" presStyleCnt="2"/>
      <dgm:spPr/>
    </dgm:pt>
    <dgm:pt modelId="{E1D8C79E-FAC8-4FED-9218-0CC765DF7901}" type="pres">
      <dgm:prSet presAssocID="{2FC53B6E-838E-4747-BB40-272B2C504613}" presName="connectorText" presStyleLbl="sibTrans2D1" presStyleIdx="0" presStyleCnt="2"/>
      <dgm:spPr/>
    </dgm:pt>
    <dgm:pt modelId="{2658A446-B0FA-4E88-8919-E953A2B8FD15}" type="pres">
      <dgm:prSet presAssocID="{37140D92-9B51-43B8-AC04-86125108988A}" presName="node" presStyleLbl="node1" presStyleIdx="1" presStyleCnt="3">
        <dgm:presLayoutVars>
          <dgm:bulletEnabled val="1"/>
        </dgm:presLayoutVars>
      </dgm:prSet>
      <dgm:spPr/>
    </dgm:pt>
    <dgm:pt modelId="{1E842A95-C187-45D0-B61A-4E54D30D5CDA}" type="pres">
      <dgm:prSet presAssocID="{A72174B7-AE57-4A64-A020-C87AB212877B}" presName="sibTrans" presStyleLbl="sibTrans2D1" presStyleIdx="1" presStyleCnt="2"/>
      <dgm:spPr/>
    </dgm:pt>
    <dgm:pt modelId="{7AEB0F6E-ADC9-4BFF-BBF5-EAFE075F7D19}" type="pres">
      <dgm:prSet presAssocID="{A72174B7-AE57-4A64-A020-C87AB212877B}" presName="connectorText" presStyleLbl="sibTrans2D1" presStyleIdx="1" presStyleCnt="2"/>
      <dgm:spPr/>
    </dgm:pt>
    <dgm:pt modelId="{0F3A327A-B869-477A-A126-2CA8D3AC90E1}" type="pres">
      <dgm:prSet presAssocID="{FAEABF72-5FC9-4D7C-B535-6EBD866648C1}" presName="node" presStyleLbl="node1" presStyleIdx="2" presStyleCnt="3">
        <dgm:presLayoutVars>
          <dgm:bulletEnabled val="1"/>
        </dgm:presLayoutVars>
      </dgm:prSet>
      <dgm:spPr/>
    </dgm:pt>
  </dgm:ptLst>
  <dgm:cxnLst>
    <dgm:cxn modelId="{6E6AB109-745B-43F0-838E-3F3C5585328E}" type="presOf" srcId="{A72174B7-AE57-4A64-A020-C87AB212877B}" destId="{1E842A95-C187-45D0-B61A-4E54D30D5CDA}" srcOrd="0" destOrd="0" presId="urn:microsoft.com/office/officeart/2005/8/layout/process1"/>
    <dgm:cxn modelId="{F4E7830D-7A44-427A-8B1E-5D4469215CBA}" type="presOf" srcId="{FAEABF72-5FC9-4D7C-B535-6EBD866648C1}" destId="{0F3A327A-B869-477A-A126-2CA8D3AC90E1}" srcOrd="0" destOrd="0" presId="urn:microsoft.com/office/officeart/2005/8/layout/process1"/>
    <dgm:cxn modelId="{5F06FC1D-4A20-46BC-B1ED-6F05A5374760}" type="presOf" srcId="{BFBCBB15-A1F2-4D7C-BC94-B8FA46B35D4E}" destId="{B0AF5671-0BB4-46BD-9885-6742642D2A6F}" srcOrd="0" destOrd="0" presId="urn:microsoft.com/office/officeart/2005/8/layout/process1"/>
    <dgm:cxn modelId="{ECBC091E-D8D1-4D68-AAF1-2A00A4E6BB05}" type="presOf" srcId="{37140D92-9B51-43B8-AC04-86125108988A}" destId="{2658A446-B0FA-4E88-8919-E953A2B8FD15}" srcOrd="0" destOrd="0" presId="urn:microsoft.com/office/officeart/2005/8/layout/process1"/>
    <dgm:cxn modelId="{E8C84725-CFF1-41AA-B02B-6DC2B64BEFFE}" type="presOf" srcId="{2177E654-EC69-475B-A5A8-25EBFA2E993C}" destId="{7704B6AE-111D-42A0-BED3-2529471A6A0F}" srcOrd="0" destOrd="0" presId="urn:microsoft.com/office/officeart/2005/8/layout/process1"/>
    <dgm:cxn modelId="{761E6A7B-894C-4277-8255-880E43BA6DFB}" srcId="{BFBCBB15-A1F2-4D7C-BC94-B8FA46B35D4E}" destId="{2177E654-EC69-475B-A5A8-25EBFA2E993C}" srcOrd="0" destOrd="0" parTransId="{2C6BB1AB-EDC3-49B3-A0FF-7817BB8CF3E7}" sibTransId="{2FC53B6E-838E-4747-BB40-272B2C504613}"/>
    <dgm:cxn modelId="{F200BC8E-6925-46D6-BFF2-10855D05F27A}" type="presOf" srcId="{A72174B7-AE57-4A64-A020-C87AB212877B}" destId="{7AEB0F6E-ADC9-4BFF-BBF5-EAFE075F7D19}" srcOrd="1" destOrd="0" presId="urn:microsoft.com/office/officeart/2005/8/layout/process1"/>
    <dgm:cxn modelId="{C100D7A4-7C65-4A15-A444-90901B004029}" srcId="{BFBCBB15-A1F2-4D7C-BC94-B8FA46B35D4E}" destId="{FAEABF72-5FC9-4D7C-B535-6EBD866648C1}" srcOrd="2" destOrd="0" parTransId="{C3B94139-B0E4-40EF-ACBC-A07BBAB2A35E}" sibTransId="{42B43405-9F7B-4F18-9353-A2FA5F93B831}"/>
    <dgm:cxn modelId="{7AAECCBE-A8CA-45D5-A9BB-194B17089F38}" type="presOf" srcId="{2FC53B6E-838E-4747-BB40-272B2C504613}" destId="{7A49691F-C2DB-40E4-8D68-E3A9365E2C50}" srcOrd="0" destOrd="0" presId="urn:microsoft.com/office/officeart/2005/8/layout/process1"/>
    <dgm:cxn modelId="{D7490DC8-4C14-4B91-BA99-4220E0647328}" type="presOf" srcId="{2FC53B6E-838E-4747-BB40-272B2C504613}" destId="{E1D8C79E-FAC8-4FED-9218-0CC765DF7901}" srcOrd="1" destOrd="0" presId="urn:microsoft.com/office/officeart/2005/8/layout/process1"/>
    <dgm:cxn modelId="{E0E80FCD-9FE2-42D5-A137-2BA7EA66AF98}" srcId="{BFBCBB15-A1F2-4D7C-BC94-B8FA46B35D4E}" destId="{37140D92-9B51-43B8-AC04-86125108988A}" srcOrd="1" destOrd="0" parTransId="{42A00485-A04E-4680-B700-A04D5B969035}" sibTransId="{A72174B7-AE57-4A64-A020-C87AB212877B}"/>
    <dgm:cxn modelId="{46F1E800-7062-4D32-9811-D53B974BBD8A}" type="presParOf" srcId="{B0AF5671-0BB4-46BD-9885-6742642D2A6F}" destId="{7704B6AE-111D-42A0-BED3-2529471A6A0F}" srcOrd="0" destOrd="0" presId="urn:microsoft.com/office/officeart/2005/8/layout/process1"/>
    <dgm:cxn modelId="{59633ACC-7E1D-4B07-81CB-55FF8595CE86}" type="presParOf" srcId="{B0AF5671-0BB4-46BD-9885-6742642D2A6F}" destId="{7A49691F-C2DB-40E4-8D68-E3A9365E2C50}" srcOrd="1" destOrd="0" presId="urn:microsoft.com/office/officeart/2005/8/layout/process1"/>
    <dgm:cxn modelId="{308BD15A-7652-4A30-83F4-FB0FBFC77D6E}" type="presParOf" srcId="{7A49691F-C2DB-40E4-8D68-E3A9365E2C50}" destId="{E1D8C79E-FAC8-4FED-9218-0CC765DF7901}" srcOrd="0" destOrd="0" presId="urn:microsoft.com/office/officeart/2005/8/layout/process1"/>
    <dgm:cxn modelId="{4571465F-F8FF-4D85-9EA3-9EEFABEF2FCF}" type="presParOf" srcId="{B0AF5671-0BB4-46BD-9885-6742642D2A6F}" destId="{2658A446-B0FA-4E88-8919-E953A2B8FD15}" srcOrd="2" destOrd="0" presId="urn:microsoft.com/office/officeart/2005/8/layout/process1"/>
    <dgm:cxn modelId="{3D466312-B34C-43BA-9D0A-72D184BA7AD9}" type="presParOf" srcId="{B0AF5671-0BB4-46BD-9885-6742642D2A6F}" destId="{1E842A95-C187-45D0-B61A-4E54D30D5CDA}" srcOrd="3" destOrd="0" presId="urn:microsoft.com/office/officeart/2005/8/layout/process1"/>
    <dgm:cxn modelId="{222CD028-2977-4BC1-AD7C-1682A91D908D}" type="presParOf" srcId="{1E842A95-C187-45D0-B61A-4E54D30D5CDA}" destId="{7AEB0F6E-ADC9-4BFF-BBF5-EAFE075F7D19}" srcOrd="0" destOrd="0" presId="urn:microsoft.com/office/officeart/2005/8/layout/process1"/>
    <dgm:cxn modelId="{6F821F28-AD59-4759-A1E1-F33DF2CBD2B5}" type="presParOf" srcId="{B0AF5671-0BB4-46BD-9885-6742642D2A6F}" destId="{0F3A327A-B869-477A-A126-2CA8D3AC90E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BCBB15-A1F2-4D7C-BC94-B8FA46B35D4E}" type="doc">
      <dgm:prSet loTypeId="urn:microsoft.com/office/officeart/2005/8/layout/process1" loCatId="process" qsTypeId="urn:microsoft.com/office/officeart/2005/8/quickstyle/simple1" qsCatId="simple" csTypeId="urn:microsoft.com/office/officeart/2005/8/colors/accent1_2" csCatId="accent1" phldr="1"/>
      <dgm:spPr/>
    </dgm:pt>
    <dgm:pt modelId="{2177E654-EC69-475B-A5A8-25EBFA2E993C}">
      <dgm:prSet phldrT="[Text]"/>
      <dgm:spPr/>
      <dgm:t>
        <a:bodyPr/>
        <a:lstStyle/>
        <a:p>
          <a:r>
            <a:rPr lang="en-US" dirty="0"/>
            <a:t>Name and validate past experiences of trauma</a:t>
          </a:r>
        </a:p>
      </dgm:t>
    </dgm:pt>
    <dgm:pt modelId="{2C6BB1AB-EDC3-49B3-A0FF-7817BB8CF3E7}" type="parTrans" cxnId="{761E6A7B-894C-4277-8255-880E43BA6DFB}">
      <dgm:prSet/>
      <dgm:spPr/>
      <dgm:t>
        <a:bodyPr/>
        <a:lstStyle/>
        <a:p>
          <a:endParaRPr lang="en-US"/>
        </a:p>
      </dgm:t>
    </dgm:pt>
    <dgm:pt modelId="{2FC53B6E-838E-4747-BB40-272B2C504613}" type="sibTrans" cxnId="{761E6A7B-894C-4277-8255-880E43BA6DFB}">
      <dgm:prSet/>
      <dgm:spPr/>
      <dgm:t>
        <a:bodyPr/>
        <a:lstStyle/>
        <a:p>
          <a:endParaRPr lang="en-US"/>
        </a:p>
      </dgm:t>
    </dgm:pt>
    <dgm:pt modelId="{37140D92-9B51-43B8-AC04-86125108988A}">
      <dgm:prSet phldrT="[Text]"/>
      <dgm:spPr/>
      <dgm:t>
        <a:bodyPr/>
        <a:lstStyle/>
        <a:p>
          <a:r>
            <a:rPr lang="en-US" dirty="0"/>
            <a:t>Explore impact on life now</a:t>
          </a:r>
        </a:p>
      </dgm:t>
    </dgm:pt>
    <dgm:pt modelId="{42A00485-A04E-4680-B700-A04D5B969035}" type="parTrans" cxnId="{E0E80FCD-9FE2-42D5-A137-2BA7EA66AF98}">
      <dgm:prSet/>
      <dgm:spPr/>
      <dgm:t>
        <a:bodyPr/>
        <a:lstStyle/>
        <a:p>
          <a:endParaRPr lang="en-US"/>
        </a:p>
      </dgm:t>
    </dgm:pt>
    <dgm:pt modelId="{A72174B7-AE57-4A64-A020-C87AB212877B}" type="sibTrans" cxnId="{E0E80FCD-9FE2-42D5-A137-2BA7EA66AF98}">
      <dgm:prSet/>
      <dgm:spPr/>
      <dgm:t>
        <a:bodyPr/>
        <a:lstStyle/>
        <a:p>
          <a:endParaRPr lang="en-US"/>
        </a:p>
      </dgm:t>
    </dgm:pt>
    <dgm:pt modelId="{FAEABF72-5FC9-4D7C-B535-6EBD866648C1}">
      <dgm:prSet phldrT="[Text]"/>
      <dgm:spPr/>
      <dgm:t>
        <a:bodyPr/>
        <a:lstStyle/>
        <a:p>
          <a:r>
            <a:rPr lang="en-US" dirty="0"/>
            <a:t>Share healing strategies</a:t>
          </a:r>
        </a:p>
      </dgm:t>
    </dgm:pt>
    <dgm:pt modelId="{C3B94139-B0E4-40EF-ACBC-A07BBAB2A35E}" type="parTrans" cxnId="{C100D7A4-7C65-4A15-A444-90901B004029}">
      <dgm:prSet/>
      <dgm:spPr/>
      <dgm:t>
        <a:bodyPr/>
        <a:lstStyle/>
        <a:p>
          <a:endParaRPr lang="en-US"/>
        </a:p>
      </dgm:t>
    </dgm:pt>
    <dgm:pt modelId="{42B43405-9F7B-4F18-9353-A2FA5F93B831}" type="sibTrans" cxnId="{C100D7A4-7C65-4A15-A444-90901B004029}">
      <dgm:prSet/>
      <dgm:spPr/>
      <dgm:t>
        <a:bodyPr/>
        <a:lstStyle/>
        <a:p>
          <a:endParaRPr lang="en-US"/>
        </a:p>
      </dgm:t>
    </dgm:pt>
    <dgm:pt modelId="{B0AF5671-0BB4-46BD-9885-6742642D2A6F}" type="pres">
      <dgm:prSet presAssocID="{BFBCBB15-A1F2-4D7C-BC94-B8FA46B35D4E}" presName="Name0" presStyleCnt="0">
        <dgm:presLayoutVars>
          <dgm:dir/>
          <dgm:resizeHandles val="exact"/>
        </dgm:presLayoutVars>
      </dgm:prSet>
      <dgm:spPr/>
    </dgm:pt>
    <dgm:pt modelId="{7704B6AE-111D-42A0-BED3-2529471A6A0F}" type="pres">
      <dgm:prSet presAssocID="{2177E654-EC69-475B-A5A8-25EBFA2E993C}" presName="node" presStyleLbl="node1" presStyleIdx="0" presStyleCnt="3">
        <dgm:presLayoutVars>
          <dgm:bulletEnabled val="1"/>
        </dgm:presLayoutVars>
      </dgm:prSet>
      <dgm:spPr/>
    </dgm:pt>
    <dgm:pt modelId="{7A49691F-C2DB-40E4-8D68-E3A9365E2C50}" type="pres">
      <dgm:prSet presAssocID="{2FC53B6E-838E-4747-BB40-272B2C504613}" presName="sibTrans" presStyleLbl="sibTrans2D1" presStyleIdx="0" presStyleCnt="2"/>
      <dgm:spPr/>
    </dgm:pt>
    <dgm:pt modelId="{E1D8C79E-FAC8-4FED-9218-0CC765DF7901}" type="pres">
      <dgm:prSet presAssocID="{2FC53B6E-838E-4747-BB40-272B2C504613}" presName="connectorText" presStyleLbl="sibTrans2D1" presStyleIdx="0" presStyleCnt="2"/>
      <dgm:spPr/>
    </dgm:pt>
    <dgm:pt modelId="{2658A446-B0FA-4E88-8919-E953A2B8FD15}" type="pres">
      <dgm:prSet presAssocID="{37140D92-9B51-43B8-AC04-86125108988A}" presName="node" presStyleLbl="node1" presStyleIdx="1" presStyleCnt="3">
        <dgm:presLayoutVars>
          <dgm:bulletEnabled val="1"/>
        </dgm:presLayoutVars>
      </dgm:prSet>
      <dgm:spPr/>
    </dgm:pt>
    <dgm:pt modelId="{1E842A95-C187-45D0-B61A-4E54D30D5CDA}" type="pres">
      <dgm:prSet presAssocID="{A72174B7-AE57-4A64-A020-C87AB212877B}" presName="sibTrans" presStyleLbl="sibTrans2D1" presStyleIdx="1" presStyleCnt="2"/>
      <dgm:spPr/>
    </dgm:pt>
    <dgm:pt modelId="{7AEB0F6E-ADC9-4BFF-BBF5-EAFE075F7D19}" type="pres">
      <dgm:prSet presAssocID="{A72174B7-AE57-4A64-A020-C87AB212877B}" presName="connectorText" presStyleLbl="sibTrans2D1" presStyleIdx="1" presStyleCnt="2"/>
      <dgm:spPr/>
    </dgm:pt>
    <dgm:pt modelId="{0F3A327A-B869-477A-A126-2CA8D3AC90E1}" type="pres">
      <dgm:prSet presAssocID="{FAEABF72-5FC9-4D7C-B535-6EBD866648C1}" presName="node" presStyleLbl="node1" presStyleIdx="2" presStyleCnt="3">
        <dgm:presLayoutVars>
          <dgm:bulletEnabled val="1"/>
        </dgm:presLayoutVars>
      </dgm:prSet>
      <dgm:spPr/>
    </dgm:pt>
  </dgm:ptLst>
  <dgm:cxnLst>
    <dgm:cxn modelId="{6E6AB109-745B-43F0-838E-3F3C5585328E}" type="presOf" srcId="{A72174B7-AE57-4A64-A020-C87AB212877B}" destId="{1E842A95-C187-45D0-B61A-4E54D30D5CDA}" srcOrd="0" destOrd="0" presId="urn:microsoft.com/office/officeart/2005/8/layout/process1"/>
    <dgm:cxn modelId="{F4E7830D-7A44-427A-8B1E-5D4469215CBA}" type="presOf" srcId="{FAEABF72-5FC9-4D7C-B535-6EBD866648C1}" destId="{0F3A327A-B869-477A-A126-2CA8D3AC90E1}" srcOrd="0" destOrd="0" presId="urn:microsoft.com/office/officeart/2005/8/layout/process1"/>
    <dgm:cxn modelId="{5F06FC1D-4A20-46BC-B1ED-6F05A5374760}" type="presOf" srcId="{BFBCBB15-A1F2-4D7C-BC94-B8FA46B35D4E}" destId="{B0AF5671-0BB4-46BD-9885-6742642D2A6F}" srcOrd="0" destOrd="0" presId="urn:microsoft.com/office/officeart/2005/8/layout/process1"/>
    <dgm:cxn modelId="{ECBC091E-D8D1-4D68-AAF1-2A00A4E6BB05}" type="presOf" srcId="{37140D92-9B51-43B8-AC04-86125108988A}" destId="{2658A446-B0FA-4E88-8919-E953A2B8FD15}" srcOrd="0" destOrd="0" presId="urn:microsoft.com/office/officeart/2005/8/layout/process1"/>
    <dgm:cxn modelId="{E8C84725-CFF1-41AA-B02B-6DC2B64BEFFE}" type="presOf" srcId="{2177E654-EC69-475B-A5A8-25EBFA2E993C}" destId="{7704B6AE-111D-42A0-BED3-2529471A6A0F}" srcOrd="0" destOrd="0" presId="urn:microsoft.com/office/officeart/2005/8/layout/process1"/>
    <dgm:cxn modelId="{761E6A7B-894C-4277-8255-880E43BA6DFB}" srcId="{BFBCBB15-A1F2-4D7C-BC94-B8FA46B35D4E}" destId="{2177E654-EC69-475B-A5A8-25EBFA2E993C}" srcOrd="0" destOrd="0" parTransId="{2C6BB1AB-EDC3-49B3-A0FF-7817BB8CF3E7}" sibTransId="{2FC53B6E-838E-4747-BB40-272B2C504613}"/>
    <dgm:cxn modelId="{F200BC8E-6925-46D6-BFF2-10855D05F27A}" type="presOf" srcId="{A72174B7-AE57-4A64-A020-C87AB212877B}" destId="{7AEB0F6E-ADC9-4BFF-BBF5-EAFE075F7D19}" srcOrd="1" destOrd="0" presId="urn:microsoft.com/office/officeart/2005/8/layout/process1"/>
    <dgm:cxn modelId="{C100D7A4-7C65-4A15-A444-90901B004029}" srcId="{BFBCBB15-A1F2-4D7C-BC94-B8FA46B35D4E}" destId="{FAEABF72-5FC9-4D7C-B535-6EBD866648C1}" srcOrd="2" destOrd="0" parTransId="{C3B94139-B0E4-40EF-ACBC-A07BBAB2A35E}" sibTransId="{42B43405-9F7B-4F18-9353-A2FA5F93B831}"/>
    <dgm:cxn modelId="{7AAECCBE-A8CA-45D5-A9BB-194B17089F38}" type="presOf" srcId="{2FC53B6E-838E-4747-BB40-272B2C504613}" destId="{7A49691F-C2DB-40E4-8D68-E3A9365E2C50}" srcOrd="0" destOrd="0" presId="urn:microsoft.com/office/officeart/2005/8/layout/process1"/>
    <dgm:cxn modelId="{D7490DC8-4C14-4B91-BA99-4220E0647328}" type="presOf" srcId="{2FC53B6E-838E-4747-BB40-272B2C504613}" destId="{E1D8C79E-FAC8-4FED-9218-0CC765DF7901}" srcOrd="1" destOrd="0" presId="urn:microsoft.com/office/officeart/2005/8/layout/process1"/>
    <dgm:cxn modelId="{E0E80FCD-9FE2-42D5-A137-2BA7EA66AF98}" srcId="{BFBCBB15-A1F2-4D7C-BC94-B8FA46B35D4E}" destId="{37140D92-9B51-43B8-AC04-86125108988A}" srcOrd="1" destOrd="0" parTransId="{42A00485-A04E-4680-B700-A04D5B969035}" sibTransId="{A72174B7-AE57-4A64-A020-C87AB212877B}"/>
    <dgm:cxn modelId="{46F1E800-7062-4D32-9811-D53B974BBD8A}" type="presParOf" srcId="{B0AF5671-0BB4-46BD-9885-6742642D2A6F}" destId="{7704B6AE-111D-42A0-BED3-2529471A6A0F}" srcOrd="0" destOrd="0" presId="urn:microsoft.com/office/officeart/2005/8/layout/process1"/>
    <dgm:cxn modelId="{59633ACC-7E1D-4B07-81CB-55FF8595CE86}" type="presParOf" srcId="{B0AF5671-0BB4-46BD-9885-6742642D2A6F}" destId="{7A49691F-C2DB-40E4-8D68-E3A9365E2C50}" srcOrd="1" destOrd="0" presId="urn:microsoft.com/office/officeart/2005/8/layout/process1"/>
    <dgm:cxn modelId="{308BD15A-7652-4A30-83F4-FB0FBFC77D6E}" type="presParOf" srcId="{7A49691F-C2DB-40E4-8D68-E3A9365E2C50}" destId="{E1D8C79E-FAC8-4FED-9218-0CC765DF7901}" srcOrd="0" destOrd="0" presId="urn:microsoft.com/office/officeart/2005/8/layout/process1"/>
    <dgm:cxn modelId="{4571465F-F8FF-4D85-9EA3-9EEFABEF2FCF}" type="presParOf" srcId="{B0AF5671-0BB4-46BD-9885-6742642D2A6F}" destId="{2658A446-B0FA-4E88-8919-E953A2B8FD15}" srcOrd="2" destOrd="0" presId="urn:microsoft.com/office/officeart/2005/8/layout/process1"/>
    <dgm:cxn modelId="{3D466312-B34C-43BA-9D0A-72D184BA7AD9}" type="presParOf" srcId="{B0AF5671-0BB4-46BD-9885-6742642D2A6F}" destId="{1E842A95-C187-45D0-B61A-4E54D30D5CDA}" srcOrd="3" destOrd="0" presId="urn:microsoft.com/office/officeart/2005/8/layout/process1"/>
    <dgm:cxn modelId="{222CD028-2977-4BC1-AD7C-1682A91D908D}" type="presParOf" srcId="{1E842A95-C187-45D0-B61A-4E54D30D5CDA}" destId="{7AEB0F6E-ADC9-4BFF-BBF5-EAFE075F7D19}" srcOrd="0" destOrd="0" presId="urn:microsoft.com/office/officeart/2005/8/layout/process1"/>
    <dgm:cxn modelId="{6F821F28-AD59-4759-A1E1-F33DF2CBD2B5}" type="presParOf" srcId="{B0AF5671-0BB4-46BD-9885-6742642D2A6F}" destId="{0F3A327A-B869-477A-A126-2CA8D3AC90E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E42D-3CC4-49CE-BD7C-EBA693601EBE}">
      <dsp:nvSpPr>
        <dsp:cNvPr id="0" name=""/>
        <dsp:cNvSpPr/>
      </dsp:nvSpPr>
      <dsp:spPr>
        <a:xfrm>
          <a:off x="3412843" y="2622605"/>
          <a:ext cx="1651312" cy="1651312"/>
        </a:xfrm>
        <a:prstGeom prst="ellipse">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Trauma Informed Peer Support Aim </a:t>
          </a:r>
          <a:r>
            <a:rPr lang="en-CA" sz="1200" kern="1200" dirty="0"/>
            <a:t>(Mead, 2008)</a:t>
          </a:r>
          <a:endParaRPr lang="en-US" sz="1200" kern="1200" dirty="0"/>
        </a:p>
      </dsp:txBody>
      <dsp:txXfrm>
        <a:off x="3654672" y="2864434"/>
        <a:ext cx="1167654" cy="1167654"/>
      </dsp:txXfrm>
    </dsp:sp>
    <dsp:sp modelId="{1945E3DA-858F-4938-8ED3-9F269463A174}">
      <dsp:nvSpPr>
        <dsp:cNvPr id="0" name=""/>
        <dsp:cNvSpPr/>
      </dsp:nvSpPr>
      <dsp:spPr>
        <a:xfrm rot="16981344">
          <a:off x="4111350" y="2238254"/>
          <a:ext cx="808595" cy="23370"/>
        </a:xfrm>
        <a:custGeom>
          <a:avLst/>
          <a:gdLst/>
          <a:ahLst/>
          <a:cxnLst/>
          <a:rect l="0" t="0" r="0" b="0"/>
          <a:pathLst>
            <a:path>
              <a:moveTo>
                <a:pt x="0" y="11685"/>
              </a:moveTo>
              <a:lnTo>
                <a:pt x="808595" y="116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95432" y="2229724"/>
        <a:ext cx="40429" cy="40429"/>
      </dsp:txXfrm>
    </dsp:sp>
    <dsp:sp modelId="{C33193E2-1ED3-4463-9BB1-2D87EE97FD56}">
      <dsp:nvSpPr>
        <dsp:cNvPr id="0" name=""/>
        <dsp:cNvSpPr/>
      </dsp:nvSpPr>
      <dsp:spPr>
        <a:xfrm>
          <a:off x="3818174" y="-15642"/>
          <a:ext cx="2004989" cy="189348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Builds on shared experience and mutual exchange </a:t>
          </a:r>
          <a:endParaRPr lang="en-US" sz="1600" kern="1200" dirty="0"/>
        </a:p>
      </dsp:txBody>
      <dsp:txXfrm>
        <a:off x="4111798" y="261653"/>
        <a:ext cx="1417741" cy="1338897"/>
      </dsp:txXfrm>
    </dsp:sp>
    <dsp:sp modelId="{A59C5D27-8DD4-4F69-86A9-42087C41DC1C}">
      <dsp:nvSpPr>
        <dsp:cNvPr id="0" name=""/>
        <dsp:cNvSpPr/>
      </dsp:nvSpPr>
      <dsp:spPr>
        <a:xfrm rot="19642383">
          <a:off x="4796788" y="2523046"/>
          <a:ext cx="1737355" cy="23370"/>
        </a:xfrm>
        <a:custGeom>
          <a:avLst/>
          <a:gdLst/>
          <a:ahLst/>
          <a:cxnLst/>
          <a:rect l="0" t="0" r="0" b="0"/>
          <a:pathLst>
            <a:path>
              <a:moveTo>
                <a:pt x="0" y="11685"/>
              </a:moveTo>
              <a:lnTo>
                <a:pt x="1737355" y="116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622032" y="2491298"/>
        <a:ext cx="86867" cy="86867"/>
      </dsp:txXfrm>
    </dsp:sp>
    <dsp:sp modelId="{9CB1D5DC-0B6D-4E90-8E37-A557EC7BA1F4}">
      <dsp:nvSpPr>
        <dsp:cNvPr id="0" name=""/>
        <dsp:cNvSpPr/>
      </dsp:nvSpPr>
      <dsp:spPr>
        <a:xfrm>
          <a:off x="6198453" y="400255"/>
          <a:ext cx="2275339" cy="212987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Eliminates the power differential inherent in traditional mental health settings/clinical relationships</a:t>
          </a:r>
          <a:endParaRPr lang="en-US" sz="1600" kern="1200" dirty="0"/>
        </a:p>
      </dsp:txBody>
      <dsp:txXfrm>
        <a:off x="6531669" y="712168"/>
        <a:ext cx="1608907" cy="1506051"/>
      </dsp:txXfrm>
    </dsp:sp>
    <dsp:sp modelId="{A181D223-C652-4014-9CD1-F8FF83447900}">
      <dsp:nvSpPr>
        <dsp:cNvPr id="0" name=""/>
        <dsp:cNvSpPr/>
      </dsp:nvSpPr>
      <dsp:spPr>
        <a:xfrm rot="10153512">
          <a:off x="4970895" y="3289642"/>
          <a:ext cx="79403" cy="23370"/>
        </a:xfrm>
        <a:custGeom>
          <a:avLst/>
          <a:gdLst/>
          <a:ahLst/>
          <a:cxnLst/>
          <a:rect l="0" t="0" r="0" b="0"/>
          <a:pathLst>
            <a:path>
              <a:moveTo>
                <a:pt x="0" y="11685"/>
              </a:moveTo>
              <a:lnTo>
                <a:pt x="79403" y="116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008612" y="3299342"/>
        <a:ext cx="3970" cy="3970"/>
      </dsp:txXfrm>
    </dsp:sp>
    <dsp:sp modelId="{A93084F3-9615-4633-B3A0-D937F44199F8}">
      <dsp:nvSpPr>
        <dsp:cNvPr id="0" name=""/>
        <dsp:cNvSpPr/>
      </dsp:nvSpPr>
      <dsp:spPr>
        <a:xfrm>
          <a:off x="4953007" y="2057398"/>
          <a:ext cx="2108527" cy="210851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Provides reciprocal receiving and giving of support</a:t>
          </a:r>
        </a:p>
      </dsp:txBody>
      <dsp:txXfrm>
        <a:off x="5261794" y="2366183"/>
        <a:ext cx="1490953" cy="1490946"/>
      </dsp:txXfrm>
    </dsp:sp>
    <dsp:sp modelId="{D227C0B7-DCA8-43C8-8DEA-D0C279AD7566}">
      <dsp:nvSpPr>
        <dsp:cNvPr id="0" name=""/>
        <dsp:cNvSpPr/>
      </dsp:nvSpPr>
      <dsp:spPr>
        <a:xfrm rot="717417">
          <a:off x="5032944" y="3734605"/>
          <a:ext cx="1225744" cy="23370"/>
        </a:xfrm>
        <a:custGeom>
          <a:avLst/>
          <a:gdLst/>
          <a:ahLst/>
          <a:cxnLst/>
          <a:rect l="0" t="0" r="0" b="0"/>
          <a:pathLst>
            <a:path>
              <a:moveTo>
                <a:pt x="0" y="11685"/>
              </a:moveTo>
              <a:lnTo>
                <a:pt x="1225744" y="116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5173" y="3715647"/>
        <a:ext cx="61287" cy="61287"/>
      </dsp:txXfrm>
    </dsp:sp>
    <dsp:sp modelId="{BB9C6A82-A45A-42CD-894C-E28A300B64F5}">
      <dsp:nvSpPr>
        <dsp:cNvPr id="0" name=""/>
        <dsp:cNvSpPr/>
      </dsp:nvSpPr>
      <dsp:spPr>
        <a:xfrm>
          <a:off x="6219164" y="2914864"/>
          <a:ext cx="2417687" cy="241768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Fosters relationships that establish new ways of understanding their experiences</a:t>
          </a:r>
        </a:p>
      </dsp:txBody>
      <dsp:txXfrm>
        <a:off x="6573226" y="3268926"/>
        <a:ext cx="1709563" cy="1709563"/>
      </dsp:txXfrm>
    </dsp:sp>
    <dsp:sp modelId="{1D102C6C-4EBE-48D2-BB34-E1B5092DA485}">
      <dsp:nvSpPr>
        <dsp:cNvPr id="0" name=""/>
        <dsp:cNvSpPr/>
      </dsp:nvSpPr>
      <dsp:spPr>
        <a:xfrm rot="2563480">
          <a:off x="4605581" y="4608987"/>
          <a:ext cx="1804703" cy="23370"/>
        </a:xfrm>
        <a:custGeom>
          <a:avLst/>
          <a:gdLst/>
          <a:ahLst/>
          <a:cxnLst/>
          <a:rect l="0" t="0" r="0" b="0"/>
          <a:pathLst>
            <a:path>
              <a:moveTo>
                <a:pt x="0" y="11685"/>
              </a:moveTo>
              <a:lnTo>
                <a:pt x="1804703" y="116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62815" y="4575555"/>
        <a:ext cx="90235" cy="90235"/>
      </dsp:txXfrm>
    </dsp:sp>
    <dsp:sp modelId="{8E698D53-A6A8-40F9-860A-4CFC3A3D4CE1}">
      <dsp:nvSpPr>
        <dsp:cNvPr id="0" name=""/>
        <dsp:cNvSpPr/>
      </dsp:nvSpPr>
      <dsp:spPr>
        <a:xfrm>
          <a:off x="5893654" y="4937025"/>
          <a:ext cx="1993563" cy="192097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Operate on an Empowerment Model</a:t>
          </a:r>
          <a:endParaRPr lang="en-US" sz="1600" kern="1200" dirty="0"/>
        </a:p>
      </dsp:txBody>
      <dsp:txXfrm>
        <a:off x="6185605" y="5218345"/>
        <a:ext cx="1409661" cy="1358334"/>
      </dsp:txXfrm>
    </dsp:sp>
    <dsp:sp modelId="{AB19FA40-C8AD-4163-A957-30BBBFA6D4BD}">
      <dsp:nvSpPr>
        <dsp:cNvPr id="0" name=""/>
        <dsp:cNvSpPr/>
      </dsp:nvSpPr>
      <dsp:spPr>
        <a:xfrm rot="4611096">
          <a:off x="4245481" y="4468530"/>
          <a:ext cx="468160" cy="23370"/>
        </a:xfrm>
        <a:custGeom>
          <a:avLst/>
          <a:gdLst/>
          <a:ahLst/>
          <a:cxnLst/>
          <a:rect l="0" t="0" r="0" b="0"/>
          <a:pathLst>
            <a:path>
              <a:moveTo>
                <a:pt x="0" y="11685"/>
              </a:moveTo>
              <a:lnTo>
                <a:pt x="468160" y="116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7858" y="4468511"/>
        <a:ext cx="23408" cy="23408"/>
      </dsp:txXfrm>
    </dsp:sp>
    <dsp:sp modelId="{0351576A-EE17-4743-8916-4013C97DAA96}">
      <dsp:nvSpPr>
        <dsp:cNvPr id="0" name=""/>
        <dsp:cNvSpPr/>
      </dsp:nvSpPr>
      <dsp:spPr>
        <a:xfrm>
          <a:off x="3683842" y="4679349"/>
          <a:ext cx="2197899" cy="21978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Understand the role of trauma in people’s lives</a:t>
          </a:r>
        </a:p>
      </dsp:txBody>
      <dsp:txXfrm>
        <a:off x="4005717" y="5001224"/>
        <a:ext cx="1554149" cy="1554149"/>
      </dsp:txXfrm>
    </dsp:sp>
    <dsp:sp modelId="{4581FA65-581D-4A5C-B025-F7C7683052CB}">
      <dsp:nvSpPr>
        <dsp:cNvPr id="0" name=""/>
        <dsp:cNvSpPr/>
      </dsp:nvSpPr>
      <dsp:spPr>
        <a:xfrm rot="7281783">
          <a:off x="3639898" y="4236435"/>
          <a:ext cx="222144" cy="23370"/>
        </a:xfrm>
        <a:custGeom>
          <a:avLst/>
          <a:gdLst/>
          <a:ahLst/>
          <a:cxnLst/>
          <a:rect l="0" t="0" r="0" b="0"/>
          <a:pathLst>
            <a:path>
              <a:moveTo>
                <a:pt x="0" y="11685"/>
              </a:moveTo>
              <a:lnTo>
                <a:pt x="222144" y="116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745417" y="4242567"/>
        <a:ext cx="11107" cy="11107"/>
      </dsp:txXfrm>
    </dsp:sp>
    <dsp:sp modelId="{32290DBA-E76A-43D4-A13E-2AF68EEEB02C}">
      <dsp:nvSpPr>
        <dsp:cNvPr id="0" name=""/>
        <dsp:cNvSpPr/>
      </dsp:nvSpPr>
      <dsp:spPr>
        <a:xfrm>
          <a:off x="2312248" y="4210260"/>
          <a:ext cx="1816443" cy="181644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Facilitate Healing</a:t>
          </a:r>
        </a:p>
      </dsp:txBody>
      <dsp:txXfrm>
        <a:off x="2578260" y="4476272"/>
        <a:ext cx="1284419" cy="1284419"/>
      </dsp:txXfrm>
    </dsp:sp>
    <dsp:sp modelId="{DCCEE78B-1732-4FA9-AC2B-00B2BF4C1AA5}">
      <dsp:nvSpPr>
        <dsp:cNvPr id="0" name=""/>
        <dsp:cNvSpPr/>
      </dsp:nvSpPr>
      <dsp:spPr>
        <a:xfrm rot="8234679">
          <a:off x="2077761" y="4605588"/>
          <a:ext cx="1792687" cy="23370"/>
        </a:xfrm>
        <a:custGeom>
          <a:avLst/>
          <a:gdLst/>
          <a:ahLst/>
          <a:cxnLst/>
          <a:rect l="0" t="0" r="0" b="0"/>
          <a:pathLst>
            <a:path>
              <a:moveTo>
                <a:pt x="0" y="11685"/>
              </a:moveTo>
              <a:lnTo>
                <a:pt x="1792687" y="116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2929288" y="4572456"/>
        <a:ext cx="89634" cy="89634"/>
      </dsp:txXfrm>
    </dsp:sp>
    <dsp:sp modelId="{4AE1ACD4-2B4B-47D0-8530-83E233124CDD}">
      <dsp:nvSpPr>
        <dsp:cNvPr id="0" name=""/>
        <dsp:cNvSpPr/>
      </dsp:nvSpPr>
      <dsp:spPr>
        <a:xfrm>
          <a:off x="583357" y="4904951"/>
          <a:ext cx="1998086" cy="199808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Respect Voice and Choice</a:t>
          </a:r>
        </a:p>
      </dsp:txBody>
      <dsp:txXfrm>
        <a:off x="875970" y="5197564"/>
        <a:ext cx="1412860" cy="1412860"/>
      </dsp:txXfrm>
    </dsp:sp>
    <dsp:sp modelId="{7D8C5520-1198-4921-8863-210EE720A7E9}">
      <dsp:nvSpPr>
        <dsp:cNvPr id="0" name=""/>
        <dsp:cNvSpPr/>
      </dsp:nvSpPr>
      <dsp:spPr>
        <a:xfrm rot="9642492">
          <a:off x="2096837" y="3940905"/>
          <a:ext cx="1401723" cy="23370"/>
        </a:xfrm>
        <a:custGeom>
          <a:avLst/>
          <a:gdLst/>
          <a:ahLst/>
          <a:cxnLst/>
          <a:rect l="0" t="0" r="0" b="0"/>
          <a:pathLst>
            <a:path>
              <a:moveTo>
                <a:pt x="0" y="11685"/>
              </a:moveTo>
              <a:lnTo>
                <a:pt x="1401723" y="116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62655" y="3917548"/>
        <a:ext cx="70086" cy="70086"/>
      </dsp:txXfrm>
    </dsp:sp>
    <dsp:sp modelId="{462655BD-22A3-4F40-9504-763D48C9A092}">
      <dsp:nvSpPr>
        <dsp:cNvPr id="0" name=""/>
        <dsp:cNvSpPr/>
      </dsp:nvSpPr>
      <dsp:spPr>
        <a:xfrm>
          <a:off x="0" y="3448261"/>
          <a:ext cx="2197899" cy="21978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Work with Survivors in a Collaborative Way with Mutual Goals</a:t>
          </a:r>
        </a:p>
      </dsp:txBody>
      <dsp:txXfrm>
        <a:off x="321875" y="3770136"/>
        <a:ext cx="1554149" cy="1554149"/>
      </dsp:txXfrm>
    </dsp:sp>
    <dsp:sp modelId="{5466D001-F38D-471E-81D9-2CE1013837B9}">
      <dsp:nvSpPr>
        <dsp:cNvPr id="0" name=""/>
        <dsp:cNvSpPr/>
      </dsp:nvSpPr>
      <dsp:spPr>
        <a:xfrm rot="11447712">
          <a:off x="2997016" y="3241260"/>
          <a:ext cx="434282" cy="23370"/>
        </a:xfrm>
        <a:custGeom>
          <a:avLst/>
          <a:gdLst/>
          <a:ahLst/>
          <a:cxnLst/>
          <a:rect l="0" t="0" r="0" b="0"/>
          <a:pathLst>
            <a:path>
              <a:moveTo>
                <a:pt x="0" y="11685"/>
              </a:moveTo>
              <a:lnTo>
                <a:pt x="434282" y="116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03300" y="3242089"/>
        <a:ext cx="21714" cy="21714"/>
      </dsp:txXfrm>
    </dsp:sp>
    <dsp:sp modelId="{D461FF5C-6661-4CD3-B670-49B8ED861E4C}">
      <dsp:nvSpPr>
        <dsp:cNvPr id="0" name=""/>
        <dsp:cNvSpPr/>
      </dsp:nvSpPr>
      <dsp:spPr>
        <a:xfrm>
          <a:off x="1020452" y="2026112"/>
          <a:ext cx="1998086" cy="199808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Minimize Re-Traumatization</a:t>
          </a:r>
        </a:p>
      </dsp:txBody>
      <dsp:txXfrm>
        <a:off x="1313065" y="2318725"/>
        <a:ext cx="1412860" cy="1412860"/>
      </dsp:txXfrm>
    </dsp:sp>
    <dsp:sp modelId="{60EED976-2E0A-41CE-81F7-5BA0B983070A}">
      <dsp:nvSpPr>
        <dsp:cNvPr id="0" name=""/>
        <dsp:cNvSpPr/>
      </dsp:nvSpPr>
      <dsp:spPr>
        <a:xfrm rot="12913941">
          <a:off x="1820829" y="2406723"/>
          <a:ext cx="1919022" cy="23370"/>
        </a:xfrm>
        <a:custGeom>
          <a:avLst/>
          <a:gdLst/>
          <a:ahLst/>
          <a:cxnLst/>
          <a:rect l="0" t="0" r="0" b="0"/>
          <a:pathLst>
            <a:path>
              <a:moveTo>
                <a:pt x="0" y="11685"/>
              </a:moveTo>
              <a:lnTo>
                <a:pt x="1919022" y="116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2732365" y="2370433"/>
        <a:ext cx="95951" cy="95951"/>
      </dsp:txXfrm>
    </dsp:sp>
    <dsp:sp modelId="{1DB5B8E9-0EFC-460A-86D5-3CD86A0EAA72}">
      <dsp:nvSpPr>
        <dsp:cNvPr id="0" name=""/>
        <dsp:cNvSpPr/>
      </dsp:nvSpPr>
      <dsp:spPr>
        <a:xfrm>
          <a:off x="0" y="131946"/>
          <a:ext cx="2197899" cy="21978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Meet the Survivor Where They Are At</a:t>
          </a:r>
        </a:p>
      </dsp:txBody>
      <dsp:txXfrm>
        <a:off x="321875" y="453821"/>
        <a:ext cx="1554149" cy="1554149"/>
      </dsp:txXfrm>
    </dsp:sp>
    <dsp:sp modelId="{15B5B0FA-D49D-4A3A-B5B5-4FBF421A2FD6}">
      <dsp:nvSpPr>
        <dsp:cNvPr id="0" name=""/>
        <dsp:cNvSpPr/>
      </dsp:nvSpPr>
      <dsp:spPr>
        <a:xfrm rot="14095242">
          <a:off x="3408411" y="2576105"/>
          <a:ext cx="451607" cy="23370"/>
        </a:xfrm>
        <a:custGeom>
          <a:avLst/>
          <a:gdLst/>
          <a:ahLst/>
          <a:cxnLst/>
          <a:rect l="0" t="0" r="0" b="0"/>
          <a:pathLst>
            <a:path>
              <a:moveTo>
                <a:pt x="0" y="11685"/>
              </a:moveTo>
              <a:lnTo>
                <a:pt x="451607" y="116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22925" y="2576500"/>
        <a:ext cx="22580" cy="22580"/>
      </dsp:txXfrm>
    </dsp:sp>
    <dsp:sp modelId="{694F2C26-26C4-4D77-97AB-58FD0F95551B}">
      <dsp:nvSpPr>
        <dsp:cNvPr id="0" name=""/>
        <dsp:cNvSpPr/>
      </dsp:nvSpPr>
      <dsp:spPr>
        <a:xfrm>
          <a:off x="1931240" y="586385"/>
          <a:ext cx="1998086" cy="199808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t> See Adaptive Behaviors as Strength and with Purpose</a:t>
          </a:r>
        </a:p>
      </dsp:txBody>
      <dsp:txXfrm>
        <a:off x="2223853" y="878998"/>
        <a:ext cx="1412860" cy="1412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4B6AE-111D-42A0-BED3-2529471A6A0F}">
      <dsp:nvSpPr>
        <dsp:cNvPr id="0" name=""/>
        <dsp:cNvSpPr/>
      </dsp:nvSpPr>
      <dsp:spPr>
        <a:xfrm>
          <a:off x="5848" y="1342511"/>
          <a:ext cx="1748184" cy="119641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Name and validate past experiences of trauma</a:t>
          </a:r>
        </a:p>
      </dsp:txBody>
      <dsp:txXfrm>
        <a:off x="40890" y="1377553"/>
        <a:ext cx="1678100" cy="1126329"/>
      </dsp:txXfrm>
    </dsp:sp>
    <dsp:sp modelId="{7A49691F-C2DB-40E4-8D68-E3A9365E2C50}">
      <dsp:nvSpPr>
        <dsp:cNvPr id="0" name=""/>
        <dsp:cNvSpPr/>
      </dsp:nvSpPr>
      <dsp:spPr>
        <a:xfrm>
          <a:off x="1928852" y="1723943"/>
          <a:ext cx="370615" cy="433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28852" y="1810653"/>
        <a:ext cx="259431" cy="260129"/>
      </dsp:txXfrm>
    </dsp:sp>
    <dsp:sp modelId="{2658A446-B0FA-4E88-8919-E953A2B8FD15}">
      <dsp:nvSpPr>
        <dsp:cNvPr id="0" name=""/>
        <dsp:cNvSpPr/>
      </dsp:nvSpPr>
      <dsp:spPr>
        <a:xfrm>
          <a:off x="2453307" y="1342511"/>
          <a:ext cx="1748184" cy="119641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Explore impact on life now</a:t>
          </a:r>
        </a:p>
      </dsp:txBody>
      <dsp:txXfrm>
        <a:off x="2488349" y="1377553"/>
        <a:ext cx="1678100" cy="1126329"/>
      </dsp:txXfrm>
    </dsp:sp>
    <dsp:sp modelId="{1E842A95-C187-45D0-B61A-4E54D30D5CDA}">
      <dsp:nvSpPr>
        <dsp:cNvPr id="0" name=""/>
        <dsp:cNvSpPr/>
      </dsp:nvSpPr>
      <dsp:spPr>
        <a:xfrm>
          <a:off x="4376310" y="1723943"/>
          <a:ext cx="370615" cy="433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376310" y="1810653"/>
        <a:ext cx="259431" cy="260129"/>
      </dsp:txXfrm>
    </dsp:sp>
    <dsp:sp modelId="{0F3A327A-B869-477A-A126-2CA8D3AC90E1}">
      <dsp:nvSpPr>
        <dsp:cNvPr id="0" name=""/>
        <dsp:cNvSpPr/>
      </dsp:nvSpPr>
      <dsp:spPr>
        <a:xfrm>
          <a:off x="4900766" y="1342511"/>
          <a:ext cx="1748184" cy="119641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Share healing strategies</a:t>
          </a:r>
        </a:p>
      </dsp:txBody>
      <dsp:txXfrm>
        <a:off x="4935808" y="1377553"/>
        <a:ext cx="1678100" cy="1126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4B6AE-111D-42A0-BED3-2529471A6A0F}">
      <dsp:nvSpPr>
        <dsp:cNvPr id="0" name=""/>
        <dsp:cNvSpPr/>
      </dsp:nvSpPr>
      <dsp:spPr>
        <a:xfrm>
          <a:off x="5848" y="847211"/>
          <a:ext cx="1748184" cy="119641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Name and validate past experiences of trauma</a:t>
          </a:r>
        </a:p>
      </dsp:txBody>
      <dsp:txXfrm>
        <a:off x="40890" y="882253"/>
        <a:ext cx="1678100" cy="1126329"/>
      </dsp:txXfrm>
    </dsp:sp>
    <dsp:sp modelId="{7A49691F-C2DB-40E4-8D68-E3A9365E2C50}">
      <dsp:nvSpPr>
        <dsp:cNvPr id="0" name=""/>
        <dsp:cNvSpPr/>
      </dsp:nvSpPr>
      <dsp:spPr>
        <a:xfrm>
          <a:off x="1928852" y="1228643"/>
          <a:ext cx="370615" cy="433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28852" y="1315353"/>
        <a:ext cx="259431" cy="260129"/>
      </dsp:txXfrm>
    </dsp:sp>
    <dsp:sp modelId="{2658A446-B0FA-4E88-8919-E953A2B8FD15}">
      <dsp:nvSpPr>
        <dsp:cNvPr id="0" name=""/>
        <dsp:cNvSpPr/>
      </dsp:nvSpPr>
      <dsp:spPr>
        <a:xfrm>
          <a:off x="2453307" y="847211"/>
          <a:ext cx="1748184" cy="119641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Explore impact on life now</a:t>
          </a:r>
        </a:p>
      </dsp:txBody>
      <dsp:txXfrm>
        <a:off x="2488349" y="882253"/>
        <a:ext cx="1678100" cy="1126329"/>
      </dsp:txXfrm>
    </dsp:sp>
    <dsp:sp modelId="{1E842A95-C187-45D0-B61A-4E54D30D5CDA}">
      <dsp:nvSpPr>
        <dsp:cNvPr id="0" name=""/>
        <dsp:cNvSpPr/>
      </dsp:nvSpPr>
      <dsp:spPr>
        <a:xfrm>
          <a:off x="4376310" y="1228643"/>
          <a:ext cx="370615" cy="433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376310" y="1315353"/>
        <a:ext cx="259431" cy="260129"/>
      </dsp:txXfrm>
    </dsp:sp>
    <dsp:sp modelId="{0F3A327A-B869-477A-A126-2CA8D3AC90E1}">
      <dsp:nvSpPr>
        <dsp:cNvPr id="0" name=""/>
        <dsp:cNvSpPr/>
      </dsp:nvSpPr>
      <dsp:spPr>
        <a:xfrm>
          <a:off x="4900766" y="847211"/>
          <a:ext cx="1748184" cy="119641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Share healing strategies</a:t>
          </a:r>
        </a:p>
      </dsp:txBody>
      <dsp:txXfrm>
        <a:off x="4935808" y="882253"/>
        <a:ext cx="1678100" cy="112632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F7C305-4BD7-44FF-880A-87705B27E7C2}" type="datetimeFigureOut">
              <a:rPr lang="en-US" smtClean="0"/>
              <a:t>6/29/20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333D453-1F70-4CFF-AF75-FE6A3C2A2FCD}" type="slidenum">
              <a:rPr lang="en-US" smtClean="0"/>
              <a:t>‹#›</a:t>
            </a:fld>
            <a:endParaRPr lang="en-US"/>
          </a:p>
        </p:txBody>
      </p:sp>
    </p:spTree>
    <p:extLst>
      <p:ext uri="{BB962C8B-B14F-4D97-AF65-F5344CB8AC3E}">
        <p14:creationId xmlns:p14="http://schemas.microsoft.com/office/powerpoint/2010/main" val="3617192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1AB3375-DEC5-419C-A84C-AD8A1F9ED9A0}" type="datetimeFigureOut">
              <a:rPr lang="en-CA" smtClean="0"/>
              <a:t>2020-06-29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2269E3-97A1-4671-977C-423520953D9E}" type="slidenum">
              <a:rPr lang="en-CA" smtClean="0"/>
              <a:t>‹#›</a:t>
            </a:fld>
            <a:endParaRPr lang="en-CA"/>
          </a:p>
        </p:txBody>
      </p:sp>
    </p:spTree>
    <p:extLst>
      <p:ext uri="{BB962C8B-B14F-4D97-AF65-F5344CB8AC3E}">
        <p14:creationId xmlns:p14="http://schemas.microsoft.com/office/powerpoint/2010/main" val="266046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1</a:t>
            </a:fld>
            <a:endParaRPr lang="en-CA" dirty="0"/>
          </a:p>
        </p:txBody>
      </p:sp>
    </p:spTree>
    <p:extLst>
      <p:ext uri="{BB962C8B-B14F-4D97-AF65-F5344CB8AC3E}">
        <p14:creationId xmlns:p14="http://schemas.microsoft.com/office/powerpoint/2010/main" val="204992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kern="1200" dirty="0">
                <a:solidFill>
                  <a:schemeClr val="tx1"/>
                </a:solidFill>
                <a:effectLst/>
                <a:latin typeface="+mn-lt"/>
                <a:ea typeface="+mn-ea"/>
                <a:cs typeface="+mn-cs"/>
              </a:rPr>
              <a:t>PRIMARY STATES</a:t>
            </a:r>
            <a:endParaRPr lang="en-US" sz="1200" kern="1200" dirty="0">
              <a:solidFill>
                <a:schemeClr val="tx1"/>
              </a:solidFill>
              <a:effectLst/>
              <a:latin typeface="+mn-lt"/>
              <a:ea typeface="+mn-ea"/>
              <a:cs typeface="+mn-cs"/>
            </a:endParaRPr>
          </a:p>
          <a:p>
            <a:pPr rtl="0" fontAlgn="base"/>
            <a:r>
              <a:rPr lang="en-US" sz="1200" kern="1200" dirty="0">
                <a:solidFill>
                  <a:schemeClr val="tx1"/>
                </a:solidFill>
                <a:effectLst/>
                <a:latin typeface="+mn-lt"/>
                <a:ea typeface="+mn-ea"/>
                <a:cs typeface="+mn-cs"/>
              </a:rPr>
              <a:t>These are the three primary autonomic nervous system states.</a:t>
            </a:r>
          </a:p>
          <a:p>
            <a:pPr rtl="0" fontAlgn="base"/>
            <a:r>
              <a:rPr lang="en-US" sz="1200" kern="1200" dirty="0">
                <a:solidFill>
                  <a:schemeClr val="tx1"/>
                </a:solidFill>
                <a:effectLst/>
                <a:latin typeface="+mn-lt"/>
                <a:ea typeface="+mn-ea"/>
                <a:cs typeface="+mn-cs"/>
              </a:rPr>
              <a:t>At the top of the ladder is the safe/social system, responsible for social engagement, connection, critical thinking, problem solving and use of the head and neck area. </a:t>
            </a:r>
          </a:p>
          <a:p>
            <a:pPr rtl="0" fontAlgn="base"/>
            <a:r>
              <a:rPr lang="en-US" sz="1200" kern="1200" dirty="0">
                <a:solidFill>
                  <a:schemeClr val="tx1"/>
                </a:solidFill>
                <a:effectLst/>
                <a:latin typeface="+mn-lt"/>
                <a:ea typeface="+mn-ea"/>
                <a:cs typeface="+mn-cs"/>
              </a:rPr>
              <a:t>In the middle is the sympathetic flight/fight system, responsible for using the limbs for evasion or aggression.</a:t>
            </a:r>
          </a:p>
          <a:p>
            <a:pPr rtl="0" fontAlgn="base"/>
            <a:r>
              <a:rPr lang="en-US" sz="1200" kern="1200" dirty="0">
                <a:solidFill>
                  <a:schemeClr val="tx1"/>
                </a:solidFill>
                <a:effectLst/>
                <a:latin typeface="+mn-lt"/>
                <a:ea typeface="+mn-ea"/>
                <a:cs typeface="+mn-cs"/>
              </a:rPr>
              <a:t>And at the bottom is the shutdown system, responsible for collapse, death feign, dissociation and numbness.</a:t>
            </a:r>
          </a:p>
          <a:p>
            <a:pPr rtl="0" fontAlgn="base"/>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rtl="0" fontAlgn="base"/>
            <a:r>
              <a:rPr lang="en-US" sz="1200" b="1" kern="1200" dirty="0">
                <a:solidFill>
                  <a:schemeClr val="tx1"/>
                </a:solidFill>
                <a:effectLst/>
                <a:latin typeface="+mn-lt"/>
                <a:ea typeface="+mn-ea"/>
                <a:cs typeface="+mn-cs"/>
              </a:rPr>
              <a:t>MIXED STATES</a:t>
            </a:r>
            <a:endParaRPr lang="en-US" sz="1200" kern="1200" dirty="0">
              <a:solidFill>
                <a:schemeClr val="tx1"/>
              </a:solidFill>
              <a:effectLst/>
              <a:latin typeface="+mn-lt"/>
              <a:ea typeface="+mn-ea"/>
              <a:cs typeface="+mn-cs"/>
            </a:endParaRPr>
          </a:p>
          <a:p>
            <a:pPr rtl="0" fontAlgn="base"/>
            <a:r>
              <a:rPr lang="en-US" sz="1200" kern="1200" dirty="0">
                <a:solidFill>
                  <a:schemeClr val="tx1"/>
                </a:solidFill>
                <a:effectLst/>
                <a:latin typeface="+mn-lt"/>
                <a:ea typeface="+mn-ea"/>
                <a:cs typeface="+mn-cs"/>
              </a:rPr>
              <a:t>It's possible for these primary states to mix as well. </a:t>
            </a:r>
          </a:p>
          <a:p>
            <a:pPr rtl="0" fontAlgn="base"/>
            <a:r>
              <a:rPr lang="en-US" sz="1200" kern="1200" dirty="0">
                <a:solidFill>
                  <a:schemeClr val="tx1"/>
                </a:solidFill>
                <a:effectLst/>
                <a:latin typeface="+mn-lt"/>
                <a:ea typeface="+mn-ea"/>
                <a:cs typeface="+mn-cs"/>
              </a:rPr>
              <a:t>Play = Safe/Social + Flight/Fight</a:t>
            </a:r>
          </a:p>
          <a:p>
            <a:pPr rtl="0" fontAlgn="base"/>
            <a:r>
              <a:rPr lang="en-US" sz="1200" kern="1200" dirty="0">
                <a:solidFill>
                  <a:schemeClr val="tx1"/>
                </a:solidFill>
                <a:effectLst/>
                <a:latin typeface="+mn-lt"/>
                <a:ea typeface="+mn-ea"/>
                <a:cs typeface="+mn-cs"/>
              </a:rPr>
              <a:t>Freeze = Flight/Fight + Shutdown</a:t>
            </a:r>
          </a:p>
          <a:p>
            <a:pPr rtl="0" fontAlgn="base"/>
            <a:r>
              <a:rPr lang="en-US" sz="1200" kern="1200" dirty="0">
                <a:solidFill>
                  <a:schemeClr val="tx1"/>
                </a:solidFill>
                <a:effectLst/>
                <a:latin typeface="+mn-lt"/>
                <a:ea typeface="+mn-ea"/>
                <a:cs typeface="+mn-cs"/>
              </a:rPr>
              <a:t>Stillness = Safe/Social + Shutdown</a:t>
            </a:r>
          </a:p>
          <a:p>
            <a:pPr rtl="0" fontAlgn="base"/>
            <a:r>
              <a:rPr lang="en-US" sz="1200" kern="1200" dirty="0">
                <a:solidFill>
                  <a:schemeClr val="tx1"/>
                </a:solidFill>
                <a:effectLst/>
                <a:latin typeface="+mn-lt"/>
                <a:ea typeface="+mn-ea"/>
                <a:cs typeface="+mn-cs"/>
              </a:rPr>
              <a:t>Feel free to download the image and share.</a:t>
            </a:r>
          </a:p>
          <a:p>
            <a:br>
              <a:rPr lang="en-US" sz="1200" kern="1200" dirty="0">
                <a:solidFill>
                  <a:schemeClr val="tx1"/>
                </a:solidFill>
                <a:effectLst/>
                <a:latin typeface="+mn-lt"/>
                <a:ea typeface="+mn-ea"/>
                <a:cs typeface="+mn-cs"/>
              </a:rPr>
            </a:br>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10</a:t>
            </a:fld>
            <a:endParaRPr lang="en-CA"/>
          </a:p>
        </p:txBody>
      </p:sp>
    </p:spTree>
    <p:extLst>
      <p:ext uri="{BB962C8B-B14F-4D97-AF65-F5344CB8AC3E}">
        <p14:creationId xmlns:p14="http://schemas.microsoft.com/office/powerpoint/2010/main" val="75223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Wondow</a:t>
            </a:r>
            <a:r>
              <a:rPr lang="en-US" dirty="0"/>
              <a:t> of tolerance = calm cool connected</a:t>
            </a:r>
            <a:r>
              <a:rPr lang="en-US" baseline="0" dirty="0"/>
              <a:t> and collected </a:t>
            </a:r>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11</a:t>
            </a:fld>
            <a:endParaRPr lang="en-CA"/>
          </a:p>
        </p:txBody>
      </p:sp>
    </p:spTree>
    <p:extLst>
      <p:ext uri="{BB962C8B-B14F-4D97-AF65-F5344CB8AC3E}">
        <p14:creationId xmlns:p14="http://schemas.microsoft.com/office/powerpoint/2010/main" val="4170376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https://www.youtube.com/watch?v=tHtGahbczIc </a:t>
            </a:r>
          </a:p>
          <a:p>
            <a:r>
              <a:rPr lang="en-US" dirty="0"/>
              <a:t>Psychology Tools </a:t>
            </a:r>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12</a:t>
            </a:fld>
            <a:endParaRPr lang="en-CA"/>
          </a:p>
        </p:txBody>
      </p:sp>
    </p:spTree>
    <p:extLst>
      <p:ext uri="{BB962C8B-B14F-4D97-AF65-F5344CB8AC3E}">
        <p14:creationId xmlns:p14="http://schemas.microsoft.com/office/powerpoint/2010/main" val="1811749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13</a:t>
            </a:fld>
            <a:endParaRPr lang="en-CA"/>
          </a:p>
        </p:txBody>
      </p:sp>
    </p:spTree>
    <p:extLst>
      <p:ext uri="{BB962C8B-B14F-4D97-AF65-F5344CB8AC3E}">
        <p14:creationId xmlns:p14="http://schemas.microsoft.com/office/powerpoint/2010/main" val="384425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individuals</a:t>
            </a:r>
            <a:r>
              <a:rPr lang="en-US" baseline="0" dirty="0"/>
              <a:t> engage with what could cause a individual, family or community trauma response?</a:t>
            </a:r>
          </a:p>
          <a:p>
            <a:endParaRPr lang="en-US" baseline="0" dirty="0"/>
          </a:p>
          <a:p>
            <a:r>
              <a:rPr lang="en-US" baseline="0" dirty="0"/>
              <a:t>Individuals</a:t>
            </a:r>
          </a:p>
          <a:p>
            <a:r>
              <a:rPr lang="en-US" baseline="0" dirty="0"/>
              <a:t>-IPV, Sexual Assault, Neglect and Abandonment, disaster, death of some of close, any </a:t>
            </a:r>
            <a:r>
              <a:rPr lang="en-US" baseline="0" dirty="0" err="1"/>
              <a:t>mis</a:t>
            </a:r>
            <a:r>
              <a:rPr lang="en-US" baseline="0" dirty="0"/>
              <a:t> use of power </a:t>
            </a:r>
          </a:p>
          <a:p>
            <a:endParaRPr lang="en-US" baseline="0" dirty="0"/>
          </a:p>
          <a:p>
            <a:r>
              <a:rPr lang="en-US" baseline="0" dirty="0"/>
              <a:t>Families</a:t>
            </a:r>
          </a:p>
          <a:p>
            <a:r>
              <a:rPr lang="en-US" baseline="0" dirty="0"/>
              <a:t>-Death of a family member, IPV Community and school violence, bullying</a:t>
            </a:r>
          </a:p>
          <a:p>
            <a:endParaRPr lang="en-US" baseline="0" dirty="0"/>
          </a:p>
          <a:p>
            <a:r>
              <a:rPr lang="en-US" baseline="0" dirty="0"/>
              <a:t>Communities</a:t>
            </a:r>
          </a:p>
          <a:p>
            <a:r>
              <a:rPr lang="en-US" baseline="0" dirty="0"/>
              <a:t>-Residential Schools, War, </a:t>
            </a:r>
            <a:r>
              <a:rPr lang="en-US" baseline="0" dirty="0" err="1"/>
              <a:t>Terrosim</a:t>
            </a:r>
            <a:r>
              <a:rPr lang="en-US" baseline="0" dirty="0"/>
              <a:t>, Chronic stressors like racism or poverty</a:t>
            </a:r>
            <a:r>
              <a:rPr lang="en-CA" baseline="0" dirty="0"/>
              <a:t>, natural </a:t>
            </a:r>
            <a:r>
              <a:rPr lang="en-CA" baseline="0" dirty="0" err="1"/>
              <a:t>diasters</a:t>
            </a:r>
            <a:endParaRPr lang="en-CA" baseline="0" dirty="0"/>
          </a:p>
          <a:p>
            <a:endParaRPr lang="en-US" baseline="0" dirty="0"/>
          </a:p>
        </p:txBody>
      </p:sp>
      <p:sp>
        <p:nvSpPr>
          <p:cNvPr id="4" name="Slide Number Placeholder 3"/>
          <p:cNvSpPr>
            <a:spLocks noGrp="1"/>
          </p:cNvSpPr>
          <p:nvPr>
            <p:ph type="sldNum" sz="quarter" idx="10"/>
          </p:nvPr>
        </p:nvSpPr>
        <p:spPr/>
        <p:txBody>
          <a:bodyPr/>
          <a:lstStyle/>
          <a:p>
            <a:fld id="{FB2269E3-97A1-4671-977C-423520953D9E}" type="slidenum">
              <a:rPr lang="en-CA" smtClean="0"/>
              <a:t>14</a:t>
            </a:fld>
            <a:endParaRPr lang="en-CA"/>
          </a:p>
        </p:txBody>
      </p:sp>
    </p:spTree>
    <p:extLst>
      <p:ext uri="{BB962C8B-B14F-4D97-AF65-F5344CB8AC3E}">
        <p14:creationId xmlns:p14="http://schemas.microsoft.com/office/powerpoint/2010/main" val="773663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2269E3-97A1-4671-977C-423520953D9E}" type="slidenum">
              <a:rPr lang="en-CA" smtClean="0"/>
              <a:t>15</a:t>
            </a:fld>
            <a:endParaRPr lang="en-CA"/>
          </a:p>
        </p:txBody>
      </p:sp>
    </p:spTree>
    <p:extLst>
      <p:ext uri="{BB962C8B-B14F-4D97-AF65-F5344CB8AC3E}">
        <p14:creationId xmlns:p14="http://schemas.microsoft.com/office/powerpoint/2010/main" val="3111033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Being a peer means that we hear experiences in different ways – just</a:t>
            </a:r>
            <a:r>
              <a:rPr lang="en-CA" baseline="0" dirty="0"/>
              <a:t> as a clinical psychologist may hear view experiences in ways different from a social worker, or doctor</a:t>
            </a:r>
            <a:endParaRPr lang="en-CA" dirty="0"/>
          </a:p>
          <a:p>
            <a:r>
              <a:rPr lang="en-CA" baseline="0" dirty="0"/>
              <a:t> - </a:t>
            </a:r>
          </a:p>
        </p:txBody>
      </p:sp>
      <p:sp>
        <p:nvSpPr>
          <p:cNvPr id="4" name="Slide Number Placeholder 3"/>
          <p:cNvSpPr>
            <a:spLocks noGrp="1"/>
          </p:cNvSpPr>
          <p:nvPr>
            <p:ph type="sldNum" sz="quarter" idx="10"/>
          </p:nvPr>
        </p:nvSpPr>
        <p:spPr/>
        <p:txBody>
          <a:bodyPr/>
          <a:lstStyle/>
          <a:p>
            <a:fld id="{5820B6CD-0301-4FDC-BCDC-2DC7288C8E62}" type="slidenum">
              <a:rPr lang="en-CA" smtClean="0"/>
              <a:pPr/>
              <a:t>16</a:t>
            </a:fld>
            <a:endParaRPr lang="en-CA"/>
          </a:p>
        </p:txBody>
      </p:sp>
    </p:spTree>
    <p:extLst>
      <p:ext uri="{BB962C8B-B14F-4D97-AF65-F5344CB8AC3E}">
        <p14:creationId xmlns:p14="http://schemas.microsoft.com/office/powerpoint/2010/main" val="3652797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Stats from Lisa M </a:t>
            </a:r>
            <a:r>
              <a:rPr lang="en-US" dirty="0" err="1"/>
              <a:t>Najavistia</a:t>
            </a:r>
            <a:r>
              <a:rPr lang="en-US" dirty="0"/>
              <a:t> PhD</a:t>
            </a:r>
            <a:r>
              <a:rPr lang="en-US" baseline="0" dirty="0"/>
              <a:t> 2012 https://ncc.expoplanner.com/files/7/SessionFilesHandouts/E19_Najavits_1.pdf</a:t>
            </a:r>
          </a:p>
          <a:p>
            <a:endParaRPr lang="en-US" dirty="0"/>
          </a:p>
          <a:p>
            <a:r>
              <a:rPr lang="en-US" dirty="0" err="1"/>
              <a:t>Transpulse</a:t>
            </a:r>
            <a:r>
              <a:rPr lang="en-US" dirty="0"/>
              <a:t> project:</a:t>
            </a:r>
            <a:r>
              <a:rPr lang="en-US" baseline="0" dirty="0"/>
              <a:t> </a:t>
            </a:r>
            <a:r>
              <a:rPr lang="en-CA" dirty="0"/>
              <a:t>we estimated that suicidal thoughts were experienced by 36% of trans Ontarians over the past year, and that 10% attempted suicide during that time.  </a:t>
            </a:r>
            <a:r>
              <a:rPr lang="en-US" baseline="0" dirty="0"/>
              <a:t> </a:t>
            </a:r>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17</a:t>
            </a:fld>
            <a:endParaRPr lang="en-CA"/>
          </a:p>
        </p:txBody>
      </p:sp>
    </p:spTree>
    <p:extLst>
      <p:ext uri="{BB962C8B-B14F-4D97-AF65-F5344CB8AC3E}">
        <p14:creationId xmlns:p14="http://schemas.microsoft.com/office/powerpoint/2010/main" val="508113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rPr>
              <a:t>“Social services have a habit of instigating/facilitating "bad" behaviours by people who come to us for help. We do it with our bureaucracy, surveillance and paternalistic approaches, but we really struggle to take real responsibility. Instead of noticing the ways we co-create these «incidences», the stories we tell sound like "that client stole from us and my program suffers" or "that client is banned from our services" and few stories are nuanced with "she was greeted by an... under supported curt volunteer who asked her a shaming question, it was the 3rd time she left our place with her head down low" or "my organization deserves to be given the finger” or “we are overworked, so we miss a lot of important things” or "I feel so insecure at work that I have to prioritize my relationship with my coworkers over advocating for service users". We forget key pieces in the way we retell stories, placing blame on individuals, re-enforcing our allegiances and keeping institutional power intact, “client-centered” are we? “ –</a:t>
            </a:r>
            <a:r>
              <a:rPr lang="en-CA" baseline="0" dirty="0">
                <a:effectLst/>
              </a:rPr>
              <a:t> anonymous </a:t>
            </a:r>
            <a:br>
              <a:rPr lang="en-CA" dirty="0">
                <a:effectLst/>
              </a:rPr>
            </a:br>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18</a:t>
            </a:fld>
            <a:endParaRPr lang="en-CA"/>
          </a:p>
        </p:txBody>
      </p:sp>
    </p:spTree>
    <p:extLst>
      <p:ext uri="{BB962C8B-B14F-4D97-AF65-F5344CB8AC3E}">
        <p14:creationId xmlns:p14="http://schemas.microsoft.com/office/powerpoint/2010/main" val="292127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US, rates of PTSD do not differ by race (Kessler et al., 1995). Substance abuse: Hispanics and</a:t>
            </a:r>
          </a:p>
          <a:p>
            <a:r>
              <a:rPr lang="en-CA" dirty="0"/>
              <a:t>African-Americans have lower rates than Caucasians; Native Americans have higher rates than Caucasians</a:t>
            </a:r>
          </a:p>
          <a:p>
            <a:r>
              <a:rPr lang="en-CA" dirty="0"/>
              <a:t>(Kessler et al., 1995, 2005). Rates of abuse increase with acculturation. Some cultures have protective</a:t>
            </a:r>
          </a:p>
          <a:p>
            <a:r>
              <a:rPr lang="en-CA" dirty="0"/>
              <a:t>factors (religion, kinship).</a:t>
            </a:r>
          </a:p>
          <a:p>
            <a:endParaRPr lang="en-CA" dirty="0"/>
          </a:p>
          <a:p>
            <a:r>
              <a:rPr lang="en-CA" dirty="0"/>
              <a:t> It is important to respect cultural differences and tailor treatment to be sensitive to historical prejudice.</a:t>
            </a:r>
          </a:p>
          <a:p>
            <a:r>
              <a:rPr lang="en-CA" dirty="0"/>
              <a:t>Also, terms such as “trauma,” “PTSD,” and “substance abuse” may be interpreted differently based on culture.</a:t>
            </a:r>
          </a:p>
        </p:txBody>
      </p:sp>
      <p:sp>
        <p:nvSpPr>
          <p:cNvPr id="4" name="Slide Number Placeholder 3"/>
          <p:cNvSpPr>
            <a:spLocks noGrp="1"/>
          </p:cNvSpPr>
          <p:nvPr>
            <p:ph type="sldNum" sz="quarter" idx="10"/>
          </p:nvPr>
        </p:nvSpPr>
        <p:spPr/>
        <p:txBody>
          <a:bodyPr/>
          <a:lstStyle/>
          <a:p>
            <a:fld id="{FB2269E3-97A1-4671-977C-423520953D9E}" type="slidenum">
              <a:rPr lang="en-CA" smtClean="0"/>
              <a:t>19</a:t>
            </a:fld>
            <a:endParaRPr lang="en-CA"/>
          </a:p>
        </p:txBody>
      </p:sp>
    </p:spTree>
    <p:extLst>
      <p:ext uri="{BB962C8B-B14F-4D97-AF65-F5344CB8AC3E}">
        <p14:creationId xmlns:p14="http://schemas.microsoft.com/office/powerpoint/2010/main" val="234320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https://www.youtube.com/watch?v=P_uIoaRl5nQ</a:t>
            </a:r>
          </a:p>
          <a:p>
            <a:endParaRPr lang="en-US" dirty="0"/>
          </a:p>
          <a:p>
            <a:r>
              <a:rPr lang="en-US" dirty="0"/>
              <a:t>Why I work in peer support</a:t>
            </a:r>
          </a:p>
          <a:p>
            <a:endParaRPr lang="en-US" dirty="0"/>
          </a:p>
        </p:txBody>
      </p:sp>
      <p:sp>
        <p:nvSpPr>
          <p:cNvPr id="4" name="Slide Number Placeholder 3"/>
          <p:cNvSpPr>
            <a:spLocks noGrp="1"/>
          </p:cNvSpPr>
          <p:nvPr>
            <p:ph type="sldNum" sz="quarter" idx="10"/>
          </p:nvPr>
        </p:nvSpPr>
        <p:spPr/>
        <p:txBody>
          <a:bodyPr/>
          <a:lstStyle/>
          <a:p>
            <a:fld id="{5F1FB9D0-597E-4C29-AD59-F08298B7E91F}" type="slidenum">
              <a:rPr lang="en-CA" smtClean="0"/>
              <a:t>2</a:t>
            </a:fld>
            <a:endParaRPr lang="en-CA" dirty="0"/>
          </a:p>
        </p:txBody>
      </p:sp>
    </p:spTree>
    <p:extLst>
      <p:ext uri="{BB962C8B-B14F-4D97-AF65-F5344CB8AC3E}">
        <p14:creationId xmlns:p14="http://schemas.microsoft.com/office/powerpoint/2010/main" val="2317974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r>
              <a:rPr lang="en-US" baseline="0" dirty="0"/>
              <a:t> A Narrative Approach to Developing Standards for Trauma Informed Peer Support </a:t>
            </a:r>
          </a:p>
          <a:p>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20</a:t>
            </a:fld>
            <a:endParaRPr lang="en-CA"/>
          </a:p>
        </p:txBody>
      </p:sp>
    </p:spTree>
    <p:extLst>
      <p:ext uri="{BB962C8B-B14F-4D97-AF65-F5344CB8AC3E}">
        <p14:creationId xmlns:p14="http://schemas.microsoft.com/office/powerpoint/2010/main" val="3133394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Do you see any similarities? </a:t>
            </a:r>
          </a:p>
          <a:p>
            <a:pPr defTabSz="931774">
              <a:defRPr/>
            </a:pPr>
            <a:endParaRPr lang="en-US" dirty="0"/>
          </a:p>
          <a:p>
            <a:pPr defTabSz="931774">
              <a:defRPr/>
            </a:pPr>
            <a:r>
              <a:rPr lang="en-US" dirty="0"/>
              <a:t>Adapted</a:t>
            </a:r>
            <a:r>
              <a:rPr lang="en-US" baseline="0" dirty="0"/>
              <a:t> from Sherry Mead</a:t>
            </a:r>
            <a:endParaRPr lang="en-CA" dirty="0"/>
          </a:p>
          <a:p>
            <a:pPr defTabSz="931774">
              <a:defRPr/>
            </a:pPr>
            <a:r>
              <a:rPr lang="en-CA" dirty="0"/>
              <a:t>(</a:t>
            </a:r>
            <a:r>
              <a:rPr lang="en-CA" dirty="0" err="1"/>
              <a:t>Fallot</a:t>
            </a:r>
            <a:r>
              <a:rPr lang="en-CA" dirty="0"/>
              <a:t> &amp; Harris, 2006)</a:t>
            </a:r>
          </a:p>
          <a:p>
            <a:r>
              <a:rPr lang="en-CA" dirty="0"/>
              <a:t>http://onlinelibrary.wiley.com/doi/10.1002/yd.23320018904/abstract </a:t>
            </a:r>
          </a:p>
          <a:p>
            <a:endParaRPr lang="en-US" dirty="0"/>
          </a:p>
          <a:p>
            <a:endParaRPr lang="en-US" dirty="0"/>
          </a:p>
          <a:p>
            <a:endParaRPr lang="en-CA" dirty="0"/>
          </a:p>
          <a:p>
            <a:endParaRPr lang="en-US" dirty="0"/>
          </a:p>
          <a:p>
            <a:pPr marL="174708" indent="-174708">
              <a:buFont typeface="Arial" pitchFamily="34" charset="0"/>
              <a:buChar char="•"/>
              <a:defRPr/>
            </a:pPr>
            <a:r>
              <a:rPr lang="en-US" dirty="0"/>
              <a:t>May choose to hand out copies of the Values &amp; Principles document at this time, or direct audience to copies available in the room.</a:t>
            </a:r>
          </a:p>
          <a:p>
            <a:pPr marL="174708" indent="-174708">
              <a:buFont typeface="Arial" pitchFamily="34" charset="0"/>
              <a:buChar char="•"/>
              <a:defRPr/>
            </a:pPr>
            <a:endParaRPr lang="en-US" dirty="0"/>
          </a:p>
          <a:p>
            <a:pPr>
              <a:defRPr/>
            </a:pPr>
            <a:r>
              <a:rPr lang="en-US" b="1" dirty="0"/>
              <a:t>Value Empowerment</a:t>
            </a:r>
            <a:r>
              <a:rPr lang="en-US" dirty="0"/>
              <a:t> - The system will provide opportunities for individuals to exercise control and power with respect to their lives. </a:t>
            </a:r>
          </a:p>
          <a:p>
            <a:pPr>
              <a:defRPr/>
            </a:pPr>
            <a:r>
              <a:rPr lang="en-US" b="1" dirty="0"/>
              <a:t>Value and Elicit Hope</a:t>
            </a:r>
            <a:r>
              <a:rPr lang="en-US" dirty="0"/>
              <a:t> - Recovery cannot occur without hope. The system will encourage hope and in doing so will focus on skills and abilities. </a:t>
            </a:r>
          </a:p>
          <a:p>
            <a:pPr>
              <a:defRPr/>
            </a:pPr>
            <a:r>
              <a:rPr lang="en-US" b="1" dirty="0"/>
              <a:t>Value Self Determination</a:t>
            </a:r>
            <a:r>
              <a:rPr lang="en-US" dirty="0"/>
              <a:t> - The system will recognize and accept that individuals will make their own decisions about their life and they will be in control of those decisions. </a:t>
            </a:r>
          </a:p>
          <a:p>
            <a:pPr>
              <a:defRPr/>
            </a:pPr>
            <a:r>
              <a:rPr lang="en-US" b="1" dirty="0"/>
              <a:t>Work toward the Elimination of Prejudice and Discrimination</a:t>
            </a:r>
            <a:r>
              <a:rPr lang="en-US" dirty="0"/>
              <a:t> - The system will work toward the elimination of prejudice and discrimination toward people with mental health and addiction issues. </a:t>
            </a:r>
          </a:p>
          <a:p>
            <a:pPr>
              <a:defRPr/>
            </a:pPr>
            <a:r>
              <a:rPr lang="en-US" b="1" dirty="0"/>
              <a:t>Value Meaningful Choice</a:t>
            </a:r>
            <a:r>
              <a:rPr lang="en-US" dirty="0"/>
              <a:t> - The system will recognize and accept that individuals have an unlimited number of choices from which to make their own decisions about their life. All individuals are entitled to the dignity of risk that is inherent in making choices.</a:t>
            </a:r>
          </a:p>
          <a:p>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21</a:t>
            </a:fld>
            <a:endParaRPr lang="en-CA"/>
          </a:p>
        </p:txBody>
      </p:sp>
    </p:spTree>
    <p:extLst>
      <p:ext uri="{BB962C8B-B14F-4D97-AF65-F5344CB8AC3E}">
        <p14:creationId xmlns:p14="http://schemas.microsoft.com/office/powerpoint/2010/main" val="1347527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https://www.power2u.org/alternatives2010/downloads/Trauma-InformedPeerEngagement.pdf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not as clinical pathology rather as understandable reactions to trauma.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22</a:t>
            </a:fld>
            <a:endParaRPr lang="en-CA"/>
          </a:p>
        </p:txBody>
      </p:sp>
    </p:spTree>
    <p:extLst>
      <p:ext uri="{BB962C8B-B14F-4D97-AF65-F5344CB8AC3E}">
        <p14:creationId xmlns:p14="http://schemas.microsoft.com/office/powerpoint/2010/main" val="2852198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 http://trauma-informed.ca/wp-content/uploads/2013/10/Trauma-informed_Toolkit.pdf </a:t>
            </a:r>
          </a:p>
        </p:txBody>
      </p:sp>
      <p:sp>
        <p:nvSpPr>
          <p:cNvPr id="4" name="Slide Number Placeholder 3"/>
          <p:cNvSpPr>
            <a:spLocks noGrp="1"/>
          </p:cNvSpPr>
          <p:nvPr>
            <p:ph type="sldNum" sz="quarter" idx="10"/>
          </p:nvPr>
        </p:nvSpPr>
        <p:spPr/>
        <p:txBody>
          <a:bodyPr/>
          <a:lstStyle/>
          <a:p>
            <a:fld id="{FB2269E3-97A1-4671-977C-423520953D9E}" type="slidenum">
              <a:rPr lang="en-CA" smtClean="0"/>
              <a:t>23</a:t>
            </a:fld>
            <a:endParaRPr lang="en-CA"/>
          </a:p>
        </p:txBody>
      </p:sp>
    </p:spTree>
    <p:extLst>
      <p:ext uri="{BB962C8B-B14F-4D97-AF65-F5344CB8AC3E}">
        <p14:creationId xmlns:p14="http://schemas.microsoft.com/office/powerpoint/2010/main" val="3449343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24</a:t>
            </a:fld>
            <a:endParaRPr lang="en-CA"/>
          </a:p>
        </p:txBody>
      </p:sp>
    </p:spTree>
    <p:extLst>
      <p:ext uri="{BB962C8B-B14F-4D97-AF65-F5344CB8AC3E}">
        <p14:creationId xmlns:p14="http://schemas.microsoft.com/office/powerpoint/2010/main" val="3190628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seen in veterans</a:t>
            </a:r>
            <a:r>
              <a:rPr lang="en-US" baseline="0" dirty="0"/>
              <a:t>, buddy to buddy, a citizen solder peer support program – where usually people only reach out to their own</a:t>
            </a:r>
          </a:p>
          <a:p>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25</a:t>
            </a:fld>
            <a:endParaRPr lang="en-CA"/>
          </a:p>
        </p:txBody>
      </p:sp>
    </p:spTree>
    <p:extLst>
      <p:ext uri="{BB962C8B-B14F-4D97-AF65-F5344CB8AC3E}">
        <p14:creationId xmlns:p14="http://schemas.microsoft.com/office/powerpoint/2010/main" val="337630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Fixing = removing</a:t>
            </a:r>
            <a:r>
              <a:rPr lang="en-US" baseline="0" dirty="0"/>
              <a:t> control </a:t>
            </a:r>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26</a:t>
            </a:fld>
            <a:endParaRPr lang="en-CA"/>
          </a:p>
        </p:txBody>
      </p:sp>
    </p:spTree>
    <p:extLst>
      <p:ext uri="{BB962C8B-B14F-4D97-AF65-F5344CB8AC3E}">
        <p14:creationId xmlns:p14="http://schemas.microsoft.com/office/powerpoint/2010/main" val="4047919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Adjusted</a:t>
            </a:r>
            <a:r>
              <a:rPr lang="en-US" baseline="0" dirty="0"/>
              <a:t> from Bringing Trauma Informed Practices to Peer Support, Mental Health Empowerment Project</a:t>
            </a:r>
          </a:p>
          <a:p>
            <a:r>
              <a:rPr lang="en-US" baseline="0" dirty="0"/>
              <a:t>Eva </a:t>
            </a:r>
            <a:r>
              <a:rPr lang="en-US" baseline="0" dirty="0" err="1"/>
              <a:t>Dech</a:t>
            </a:r>
            <a:r>
              <a:rPr lang="en-US" baseline="0" dirty="0"/>
              <a:t> and Darby Penny</a:t>
            </a:r>
          </a:p>
          <a:p>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27</a:t>
            </a:fld>
            <a:endParaRPr lang="en-CA"/>
          </a:p>
        </p:txBody>
      </p:sp>
    </p:spTree>
    <p:extLst>
      <p:ext uri="{BB962C8B-B14F-4D97-AF65-F5344CB8AC3E}">
        <p14:creationId xmlns:p14="http://schemas.microsoft.com/office/powerpoint/2010/main" val="3174653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Are their any in here that look familiar to you?</a:t>
            </a:r>
          </a:p>
        </p:txBody>
      </p:sp>
      <p:sp>
        <p:nvSpPr>
          <p:cNvPr id="4" name="Slide Number Placeholder 3"/>
          <p:cNvSpPr>
            <a:spLocks noGrp="1"/>
          </p:cNvSpPr>
          <p:nvPr>
            <p:ph type="sldNum" sz="quarter" idx="10"/>
          </p:nvPr>
        </p:nvSpPr>
        <p:spPr/>
        <p:txBody>
          <a:bodyPr/>
          <a:lstStyle/>
          <a:p>
            <a:fld id="{FB2269E3-97A1-4671-977C-423520953D9E}" type="slidenum">
              <a:rPr lang="en-CA" smtClean="0"/>
              <a:t>28</a:t>
            </a:fld>
            <a:endParaRPr lang="en-CA"/>
          </a:p>
        </p:txBody>
      </p:sp>
    </p:spTree>
    <p:extLst>
      <p:ext uri="{BB962C8B-B14F-4D97-AF65-F5344CB8AC3E}">
        <p14:creationId xmlns:p14="http://schemas.microsoft.com/office/powerpoint/2010/main" val="2032774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2269E3-97A1-4671-977C-423520953D9E}" type="slidenum">
              <a:rPr lang="en-CA" smtClean="0"/>
              <a:t>29</a:t>
            </a:fld>
            <a:endParaRPr lang="en-CA"/>
          </a:p>
        </p:txBody>
      </p:sp>
    </p:spTree>
    <p:extLst>
      <p:ext uri="{BB962C8B-B14F-4D97-AF65-F5344CB8AC3E}">
        <p14:creationId xmlns:p14="http://schemas.microsoft.com/office/powerpoint/2010/main" val="332044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269E3-97A1-4671-977C-423520953D9E}" type="slidenum">
              <a:rPr lang="en-CA" smtClean="0"/>
              <a:t>3</a:t>
            </a:fld>
            <a:endParaRPr lang="en-CA" dirty="0"/>
          </a:p>
        </p:txBody>
      </p:sp>
    </p:spTree>
    <p:extLst>
      <p:ext uri="{BB962C8B-B14F-4D97-AF65-F5344CB8AC3E}">
        <p14:creationId xmlns:p14="http://schemas.microsoft.com/office/powerpoint/2010/main" val="4245779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Professional Quality of Life Scale</a:t>
            </a:r>
            <a:br>
              <a:rPr lang="en-US" dirty="0"/>
            </a:br>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30</a:t>
            </a:fld>
            <a:endParaRPr lang="en-CA"/>
          </a:p>
        </p:txBody>
      </p:sp>
    </p:spTree>
    <p:extLst>
      <p:ext uri="{BB962C8B-B14F-4D97-AF65-F5344CB8AC3E}">
        <p14:creationId xmlns:p14="http://schemas.microsoft.com/office/powerpoint/2010/main" val="416654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r>
              <a:rPr lang="en-US" baseline="0" dirty="0"/>
              <a:t> Facilitating Positive Emotional Labor in Peer-Providers of Mental Health Services</a:t>
            </a:r>
          </a:p>
          <a:p>
            <a:r>
              <a:rPr lang="en-US" baseline="0" dirty="0"/>
              <a:t>Michael Mancini and Hal Lawson</a:t>
            </a:r>
          </a:p>
          <a:p>
            <a:endParaRPr lang="en-US" baseline="0" dirty="0"/>
          </a:p>
          <a:p>
            <a:r>
              <a:rPr lang="en-US" baseline="0" dirty="0"/>
              <a:t>Evidence shows that those most at risk for Vicarious Trauma:</a:t>
            </a:r>
          </a:p>
          <a:p>
            <a:pPr marL="232943" indent="-232943">
              <a:buAutoNum type="arabicParenR"/>
            </a:pPr>
            <a:r>
              <a:rPr lang="en-US" baseline="0" dirty="0"/>
              <a:t>Hold themselves personally </a:t>
            </a:r>
            <a:r>
              <a:rPr lang="en-US" baseline="0" dirty="0" err="1"/>
              <a:t>resposible</a:t>
            </a:r>
            <a:r>
              <a:rPr lang="en-US" baseline="0" dirty="0"/>
              <a:t> for the troubles situation even when no one could reasonable be expected to master it. Many workers can relate to this feeling: you </a:t>
            </a:r>
            <a:r>
              <a:rPr lang="en-US" baseline="0" dirty="0" err="1"/>
              <a:t>lnow</a:t>
            </a:r>
            <a:r>
              <a:rPr lang="en-US" baseline="0" dirty="0"/>
              <a:t> in your gut that there is only so much you can do, but you still feel responsible in some way.</a:t>
            </a:r>
          </a:p>
          <a:p>
            <a:pPr marL="232943" indent="-232943">
              <a:buAutoNum type="arabicParenR"/>
            </a:pPr>
            <a:r>
              <a:rPr lang="en-US" baseline="0" dirty="0"/>
              <a:t>Individuals </a:t>
            </a:r>
            <a:r>
              <a:rPr lang="en-US" baseline="0" dirty="0" err="1"/>
              <a:t>pereeive</a:t>
            </a:r>
            <a:r>
              <a:rPr lang="en-US" baseline="0" dirty="0"/>
              <a:t> that the traumatic event itself will be long-lived – they see no possibility of relief</a:t>
            </a:r>
          </a:p>
          <a:p>
            <a:pPr marL="232943" indent="-232943">
              <a:buAutoNum type="arabicParenR"/>
            </a:pPr>
            <a:r>
              <a:rPr lang="en-US" baseline="0" dirty="0"/>
              <a:t>Individuals </a:t>
            </a:r>
            <a:r>
              <a:rPr lang="en-US" baseline="0" dirty="0" err="1"/>
              <a:t>belive</a:t>
            </a:r>
            <a:r>
              <a:rPr lang="en-US" baseline="0" dirty="0"/>
              <a:t> that they are likely to </a:t>
            </a:r>
            <a:r>
              <a:rPr lang="en-US" baseline="0" dirty="0" err="1"/>
              <a:t>repreat</a:t>
            </a:r>
            <a:r>
              <a:rPr lang="en-US" baseline="0" dirty="0"/>
              <a:t> their current struggles in another time and place</a:t>
            </a:r>
          </a:p>
          <a:p>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31</a:t>
            </a:fld>
            <a:endParaRPr lang="en-CA"/>
          </a:p>
        </p:txBody>
      </p:sp>
    </p:spTree>
    <p:extLst>
      <p:ext uri="{BB962C8B-B14F-4D97-AF65-F5344CB8AC3E}">
        <p14:creationId xmlns:p14="http://schemas.microsoft.com/office/powerpoint/2010/main" val="3114935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Stewardship:</a:t>
            </a:r>
            <a:r>
              <a:rPr lang="en-US" baseline="0" dirty="0"/>
              <a:t> An everyday Guide to Caring for Self While Caring for Others </a:t>
            </a:r>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32</a:t>
            </a:fld>
            <a:endParaRPr lang="en-CA"/>
          </a:p>
        </p:txBody>
      </p:sp>
    </p:spTree>
    <p:extLst>
      <p:ext uri="{BB962C8B-B14F-4D97-AF65-F5344CB8AC3E}">
        <p14:creationId xmlns:p14="http://schemas.microsoft.com/office/powerpoint/2010/main" val="2854045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2269E3-97A1-4671-977C-423520953D9E}" type="slidenum">
              <a:rPr lang="en-CA" smtClean="0"/>
              <a:t>33</a:t>
            </a:fld>
            <a:endParaRPr lang="en-CA"/>
          </a:p>
        </p:txBody>
      </p:sp>
    </p:spTree>
    <p:extLst>
      <p:ext uri="{BB962C8B-B14F-4D97-AF65-F5344CB8AC3E}">
        <p14:creationId xmlns:p14="http://schemas.microsoft.com/office/powerpoint/2010/main" val="3979082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2269E3-97A1-4671-977C-423520953D9E}" type="slidenum">
              <a:rPr lang="en-CA" smtClean="0"/>
              <a:t>34</a:t>
            </a:fld>
            <a:endParaRPr lang="en-CA"/>
          </a:p>
        </p:txBody>
      </p:sp>
    </p:spTree>
    <p:extLst>
      <p:ext uri="{BB962C8B-B14F-4D97-AF65-F5344CB8AC3E}">
        <p14:creationId xmlns:p14="http://schemas.microsoft.com/office/powerpoint/2010/main" val="1806422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029F6-422F-41D7-9D1D-F7AB9BBC577E}" type="slidenum">
              <a:rPr lang="en-CA" smtClean="0"/>
              <a:t>35</a:t>
            </a:fld>
            <a:endParaRPr lang="en-CA"/>
          </a:p>
        </p:txBody>
      </p:sp>
    </p:spTree>
    <p:extLst>
      <p:ext uri="{BB962C8B-B14F-4D97-AF65-F5344CB8AC3E}">
        <p14:creationId xmlns:p14="http://schemas.microsoft.com/office/powerpoint/2010/main" val="3996009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in</a:t>
            </a:r>
            <a:r>
              <a:rPr lang="en-US" baseline="0" dirty="0"/>
              <a:t> small groups – brainstorm what EFA looks like</a:t>
            </a:r>
            <a:endParaRPr lang="en-US" dirty="0"/>
          </a:p>
        </p:txBody>
      </p:sp>
      <p:sp>
        <p:nvSpPr>
          <p:cNvPr id="4" name="Slide Number Placeholder 3"/>
          <p:cNvSpPr>
            <a:spLocks noGrp="1"/>
          </p:cNvSpPr>
          <p:nvPr>
            <p:ph type="sldNum" sz="quarter" idx="10"/>
          </p:nvPr>
        </p:nvSpPr>
        <p:spPr/>
        <p:txBody>
          <a:bodyPr/>
          <a:lstStyle/>
          <a:p>
            <a:fld id="{FB2269E3-97A1-4671-977C-423520953D9E}" type="slidenum">
              <a:rPr lang="en-CA" smtClean="0"/>
              <a:t>37</a:t>
            </a:fld>
            <a:endParaRPr lang="en-CA"/>
          </a:p>
        </p:txBody>
      </p:sp>
    </p:spTree>
    <p:extLst>
      <p:ext uri="{BB962C8B-B14F-4D97-AF65-F5344CB8AC3E}">
        <p14:creationId xmlns:p14="http://schemas.microsoft.com/office/powerpoint/2010/main" val="938056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a:t>
            </a:r>
            <a:r>
              <a:rPr lang="en-US" baseline="0" dirty="0"/>
              <a:t> from: Toward Understanding the Impact of occupation Characteristics on the Recovery and Growth Process of Peer Providers </a:t>
            </a:r>
            <a:br>
              <a:rPr lang="en-US" baseline="0" dirty="0"/>
            </a:br>
            <a:r>
              <a:rPr lang="en-US" baseline="0" dirty="0" err="1"/>
              <a:t>Galia</a:t>
            </a:r>
            <a:r>
              <a:rPr lang="en-US" baseline="0" dirty="0"/>
              <a:t> S Moran and </a:t>
            </a:r>
            <a:r>
              <a:rPr lang="en-US" baseline="0" dirty="0" err="1"/>
              <a:t>Zlatka</a:t>
            </a:r>
            <a:r>
              <a:rPr lang="en-US" baseline="0" dirty="0"/>
              <a:t> </a:t>
            </a:r>
            <a:r>
              <a:rPr lang="en-US" baseline="0" dirty="0" err="1"/>
              <a:t>Russinova</a:t>
            </a:r>
            <a:r>
              <a:rPr lang="en-US" baseline="0" dirty="0"/>
              <a:t> and Katherine </a:t>
            </a:r>
            <a:r>
              <a:rPr lang="en-US" baseline="0" dirty="0" err="1"/>
              <a:t>Stepas</a:t>
            </a:r>
            <a:r>
              <a:rPr lang="en-US" baseline="0" dirty="0"/>
              <a:t> </a:t>
            </a:r>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40</a:t>
            </a:fld>
            <a:endParaRPr lang="en-CA"/>
          </a:p>
        </p:txBody>
      </p:sp>
    </p:spTree>
    <p:extLst>
      <p:ext uri="{BB962C8B-B14F-4D97-AF65-F5344CB8AC3E}">
        <p14:creationId xmlns:p14="http://schemas.microsoft.com/office/powerpoint/2010/main" val="4209590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Ann Jennings, Ph.D. and Ruth O Ralph, Ph.D., Eds. </a:t>
            </a:r>
            <a:r>
              <a:rPr lang="en-CA" i="1" dirty="0"/>
              <a:t>In Their Own Words: Trauma Survivors and Professionals They </a:t>
            </a:r>
            <a:endParaRPr lang="en-US" dirty="0"/>
          </a:p>
          <a:p>
            <a:r>
              <a:rPr lang="en-US" dirty="0"/>
              <a:t>How do you think your lived experience helps someone share their</a:t>
            </a:r>
            <a:r>
              <a:rPr lang="en-US" baseline="0" dirty="0"/>
              <a:t> trauma experience? </a:t>
            </a:r>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41</a:t>
            </a:fld>
            <a:endParaRPr lang="en-CA"/>
          </a:p>
        </p:txBody>
      </p:sp>
    </p:spTree>
    <p:extLst>
      <p:ext uri="{BB962C8B-B14F-4D97-AF65-F5344CB8AC3E}">
        <p14:creationId xmlns:p14="http://schemas.microsoft.com/office/powerpoint/2010/main" val="928281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2269E3-97A1-4671-977C-423520953D9E}" type="slidenum">
              <a:rPr lang="en-CA" smtClean="0"/>
              <a:t>42</a:t>
            </a:fld>
            <a:endParaRPr lang="en-CA"/>
          </a:p>
        </p:txBody>
      </p:sp>
    </p:spTree>
    <p:extLst>
      <p:ext uri="{BB962C8B-B14F-4D97-AF65-F5344CB8AC3E}">
        <p14:creationId xmlns:p14="http://schemas.microsoft.com/office/powerpoint/2010/main" val="63774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fld id="{5F1FB9D0-597E-4C29-AD59-F08298B7E91F}" type="slidenum">
              <a:rPr lang="en-CA">
                <a:solidFill>
                  <a:prstClr val="black"/>
                </a:solidFill>
                <a:latin typeface="Calibri" panose="020F0502020204030204"/>
              </a:rPr>
              <a:pPr defTabSz="465887"/>
              <a:t>4</a:t>
            </a:fld>
            <a:endParaRPr lang="en-CA">
              <a:solidFill>
                <a:prstClr val="black"/>
              </a:solidFill>
              <a:latin typeface="Calibri" panose="020F0502020204030204"/>
            </a:endParaRPr>
          </a:p>
        </p:txBody>
      </p:sp>
    </p:spTree>
    <p:extLst>
      <p:ext uri="{BB962C8B-B14F-4D97-AF65-F5344CB8AC3E}">
        <p14:creationId xmlns:p14="http://schemas.microsoft.com/office/powerpoint/2010/main" val="3515064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03AB9-3F10-4F16-A755-16A2A130A946}" type="slidenum">
              <a:rPr lang="en-US" smtClean="0"/>
              <a:t>43</a:t>
            </a:fld>
            <a:endParaRPr lang="en-US"/>
          </a:p>
        </p:txBody>
      </p:sp>
    </p:spTree>
    <p:extLst>
      <p:ext uri="{BB962C8B-B14F-4D97-AF65-F5344CB8AC3E}">
        <p14:creationId xmlns:p14="http://schemas.microsoft.com/office/powerpoint/2010/main" val="185968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r>
              <a:rPr lang="en-US" baseline="0" dirty="0"/>
              <a:t> – how many people work with </a:t>
            </a:r>
            <a:r>
              <a:rPr lang="en-US" baseline="0" dirty="0" err="1"/>
              <a:t>pwle</a:t>
            </a:r>
            <a:r>
              <a:rPr lang="en-US" baseline="0" dirty="0"/>
              <a:t> of trauma?</a:t>
            </a:r>
          </a:p>
          <a:p>
            <a:endParaRPr lang="en-US" dirty="0"/>
          </a:p>
          <a:p>
            <a:r>
              <a:rPr lang="en-US" dirty="0"/>
              <a:t>Physical</a:t>
            </a:r>
          </a:p>
          <a:p>
            <a:r>
              <a:rPr lang="en-US" dirty="0"/>
              <a:t>Psychological</a:t>
            </a:r>
          </a:p>
          <a:p>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5</a:t>
            </a:fld>
            <a:endParaRPr lang="en-CA"/>
          </a:p>
        </p:txBody>
      </p:sp>
    </p:spTree>
    <p:extLst>
      <p:ext uri="{BB962C8B-B14F-4D97-AF65-F5344CB8AC3E}">
        <p14:creationId xmlns:p14="http://schemas.microsoft.com/office/powerpoint/2010/main" val="294584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(Bloom &amp; </a:t>
            </a:r>
            <a:r>
              <a:rPr lang="en-CA" dirty="0" err="1"/>
              <a:t>Fallot</a:t>
            </a:r>
            <a:r>
              <a:rPr lang="en-CA" dirty="0"/>
              <a:t>, 2009) </a:t>
            </a:r>
          </a:p>
        </p:txBody>
      </p:sp>
      <p:sp>
        <p:nvSpPr>
          <p:cNvPr id="4" name="Slide Number Placeholder 3"/>
          <p:cNvSpPr>
            <a:spLocks noGrp="1"/>
          </p:cNvSpPr>
          <p:nvPr>
            <p:ph type="sldNum" sz="quarter" idx="10"/>
          </p:nvPr>
        </p:nvSpPr>
        <p:spPr/>
        <p:txBody>
          <a:bodyPr/>
          <a:lstStyle/>
          <a:p>
            <a:fld id="{FB2269E3-97A1-4671-977C-423520953D9E}" type="slidenum">
              <a:rPr lang="en-CA" smtClean="0"/>
              <a:t>6</a:t>
            </a:fld>
            <a:endParaRPr lang="en-CA"/>
          </a:p>
        </p:txBody>
      </p:sp>
    </p:spTree>
    <p:extLst>
      <p:ext uri="{BB962C8B-B14F-4D97-AF65-F5344CB8AC3E}">
        <p14:creationId xmlns:p14="http://schemas.microsoft.com/office/powerpoint/2010/main" val="279512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r>
              <a:rPr lang="en-US" sz="1400" b="1" dirty="0"/>
              <a:t>The person was exposed to: death, threatened death, actual or threatened serious injury, or actual or threatened sexual violence, as follows</a:t>
            </a:r>
            <a:r>
              <a:rPr lang="en-US" sz="1200" dirty="0"/>
              <a:t>: </a:t>
            </a:r>
          </a:p>
          <a:p>
            <a:pPr marL="68580" indent="0">
              <a:buNone/>
            </a:pPr>
            <a:r>
              <a:rPr lang="en-US" sz="1200" dirty="0"/>
              <a:t>	1. </a:t>
            </a:r>
            <a:r>
              <a:rPr lang="en-US" sz="1200" b="1" dirty="0"/>
              <a:t>Direct exposure </a:t>
            </a:r>
          </a:p>
          <a:p>
            <a:pPr marL="68580" indent="0">
              <a:buNone/>
            </a:pPr>
            <a:r>
              <a:rPr lang="en-US" sz="1200" b="1" dirty="0"/>
              <a:t>	2. Witnessing, in person</a:t>
            </a:r>
          </a:p>
          <a:p>
            <a:pPr marL="68580" indent="0">
              <a:buNone/>
            </a:pPr>
            <a:r>
              <a:rPr lang="en-US" sz="1200" b="1" dirty="0"/>
              <a:t>	3. Indirectly, </a:t>
            </a:r>
            <a:r>
              <a:rPr lang="en-US" sz="1200" dirty="0"/>
              <a:t>by learning that a close relative or close friend was exposed to trauma. If the event involved actual or threatened death, it must have been violent or accidental. </a:t>
            </a:r>
          </a:p>
          <a:p>
            <a:pPr marL="68580" indent="0">
              <a:buNone/>
            </a:pPr>
            <a:r>
              <a:rPr lang="en-US" sz="1200" dirty="0"/>
              <a:t>	</a:t>
            </a:r>
            <a:r>
              <a:rPr lang="en-US" sz="1200" b="1" dirty="0"/>
              <a:t>4. Repeated or extreme indirect exposure to aversive details of the event(s), </a:t>
            </a:r>
            <a:r>
              <a:rPr lang="en-US" sz="1200" dirty="0"/>
              <a:t>usually in the course of professional duties (e.g., first responders, collecting body parts; professionals repeatedly exposed to details of child abuse). This does not include indirect non-professional exposure through electronic media, television, movies or pictures.</a:t>
            </a:r>
            <a:endParaRPr lang="en-CA" sz="1200" i="1" dirty="0"/>
          </a:p>
          <a:p>
            <a:endParaRPr lang="en-US" dirty="0"/>
          </a:p>
        </p:txBody>
      </p:sp>
      <p:sp>
        <p:nvSpPr>
          <p:cNvPr id="4" name="Slide Number Placeholder 3"/>
          <p:cNvSpPr>
            <a:spLocks noGrp="1"/>
          </p:cNvSpPr>
          <p:nvPr>
            <p:ph type="sldNum" sz="quarter" idx="10"/>
          </p:nvPr>
        </p:nvSpPr>
        <p:spPr/>
        <p:txBody>
          <a:bodyPr/>
          <a:lstStyle/>
          <a:p>
            <a:fld id="{FB2269E3-97A1-4671-977C-423520953D9E}" type="slidenum">
              <a:rPr lang="en-CA" smtClean="0"/>
              <a:t>7</a:t>
            </a:fld>
            <a:endParaRPr lang="en-CA"/>
          </a:p>
        </p:txBody>
      </p:sp>
    </p:spTree>
    <p:extLst>
      <p:ext uri="{BB962C8B-B14F-4D97-AF65-F5344CB8AC3E}">
        <p14:creationId xmlns:p14="http://schemas.microsoft.com/office/powerpoint/2010/main" val="389544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What makes the difference? Why do some people develop PTSD and not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protective factors</a:t>
            </a:r>
            <a:endParaRPr lang="en-CA" dirty="0"/>
          </a:p>
          <a:p>
            <a:endParaRPr lang="en-CA" dirty="0"/>
          </a:p>
        </p:txBody>
      </p:sp>
      <p:sp>
        <p:nvSpPr>
          <p:cNvPr id="4" name="Slide Number Placeholder 3"/>
          <p:cNvSpPr>
            <a:spLocks noGrp="1"/>
          </p:cNvSpPr>
          <p:nvPr>
            <p:ph type="sldNum" sz="quarter" idx="10"/>
          </p:nvPr>
        </p:nvSpPr>
        <p:spPr/>
        <p:txBody>
          <a:bodyPr/>
          <a:lstStyle/>
          <a:p>
            <a:fld id="{FB2269E3-97A1-4671-977C-423520953D9E}" type="slidenum">
              <a:rPr lang="en-CA" smtClean="0"/>
              <a:t>8</a:t>
            </a:fld>
            <a:endParaRPr lang="en-CA"/>
          </a:p>
        </p:txBody>
      </p:sp>
    </p:spTree>
    <p:extLst>
      <p:ext uri="{BB962C8B-B14F-4D97-AF65-F5344CB8AC3E}">
        <p14:creationId xmlns:p14="http://schemas.microsoft.com/office/powerpoint/2010/main" val="414012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http://trauma-informed.ca/wp-content/uploads/2013/10/Trauma-informed_Toolkit.pdf </a:t>
            </a:r>
          </a:p>
        </p:txBody>
      </p:sp>
      <p:sp>
        <p:nvSpPr>
          <p:cNvPr id="4" name="Slide Number Placeholder 3"/>
          <p:cNvSpPr>
            <a:spLocks noGrp="1"/>
          </p:cNvSpPr>
          <p:nvPr>
            <p:ph type="sldNum" sz="quarter" idx="10"/>
          </p:nvPr>
        </p:nvSpPr>
        <p:spPr/>
        <p:txBody>
          <a:bodyPr/>
          <a:lstStyle/>
          <a:p>
            <a:fld id="{FB2269E3-97A1-4671-977C-423520953D9E}" type="slidenum">
              <a:rPr lang="en-CA" smtClean="0"/>
              <a:t>9</a:t>
            </a:fld>
            <a:endParaRPr lang="en-CA"/>
          </a:p>
        </p:txBody>
      </p:sp>
    </p:spTree>
    <p:extLst>
      <p:ext uri="{BB962C8B-B14F-4D97-AF65-F5344CB8AC3E}">
        <p14:creationId xmlns:p14="http://schemas.microsoft.com/office/powerpoint/2010/main" val="284306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80C359-5E09-4A26-BF37-FD67FA62328A}"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81D2-5841-448B-9EE9-F8B3B9EC8F36}" type="slidenum">
              <a:rPr lang="en-US" smtClean="0"/>
              <a:t>‹#›</a:t>
            </a:fld>
            <a:endParaRPr lang="en-US"/>
          </a:p>
        </p:txBody>
      </p:sp>
    </p:spTree>
    <p:extLst>
      <p:ext uri="{BB962C8B-B14F-4D97-AF65-F5344CB8AC3E}">
        <p14:creationId xmlns:p14="http://schemas.microsoft.com/office/powerpoint/2010/main" val="25495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80C359-5E09-4A26-BF37-FD67FA62328A}"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81D2-5841-448B-9EE9-F8B3B9EC8F36}" type="slidenum">
              <a:rPr lang="en-US" smtClean="0"/>
              <a:t>‹#›</a:t>
            </a:fld>
            <a:endParaRPr lang="en-US"/>
          </a:p>
        </p:txBody>
      </p:sp>
    </p:spTree>
    <p:extLst>
      <p:ext uri="{BB962C8B-B14F-4D97-AF65-F5344CB8AC3E}">
        <p14:creationId xmlns:p14="http://schemas.microsoft.com/office/powerpoint/2010/main" val="373700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80C359-5E09-4A26-BF37-FD67FA62328A}"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81D2-5841-448B-9EE9-F8B3B9EC8F36}" type="slidenum">
              <a:rPr lang="en-US" smtClean="0"/>
              <a:t>‹#›</a:t>
            </a:fld>
            <a:endParaRPr lang="en-US"/>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550741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80C359-5E09-4A26-BF37-FD67FA62328A}"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81D2-5841-448B-9EE9-F8B3B9EC8F36}" type="slidenum">
              <a:rPr lang="en-US" smtClean="0"/>
              <a:t>‹#›</a:t>
            </a:fld>
            <a:endParaRPr lang="en-US"/>
          </a:p>
        </p:txBody>
      </p:sp>
    </p:spTree>
    <p:extLst>
      <p:ext uri="{BB962C8B-B14F-4D97-AF65-F5344CB8AC3E}">
        <p14:creationId xmlns:p14="http://schemas.microsoft.com/office/powerpoint/2010/main" val="1217696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80C359-5E09-4A26-BF37-FD67FA62328A}"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81D2-5841-448B-9EE9-F8B3B9EC8F36}" type="slidenum">
              <a:rPr lang="en-US" smtClean="0"/>
              <a:t>‹#›</a:t>
            </a:fld>
            <a:endParaRPr lang="en-US"/>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750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80C359-5E09-4A26-BF37-FD67FA62328A}"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81D2-5841-448B-9EE9-F8B3B9EC8F36}" type="slidenum">
              <a:rPr lang="en-US" smtClean="0"/>
              <a:t>‹#›</a:t>
            </a:fld>
            <a:endParaRPr lang="en-US"/>
          </a:p>
        </p:txBody>
      </p:sp>
    </p:spTree>
    <p:extLst>
      <p:ext uri="{BB962C8B-B14F-4D97-AF65-F5344CB8AC3E}">
        <p14:creationId xmlns:p14="http://schemas.microsoft.com/office/powerpoint/2010/main" val="357221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80C359-5E09-4A26-BF37-FD67FA62328A}"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81D2-5841-448B-9EE9-F8B3B9EC8F36}" type="slidenum">
              <a:rPr lang="en-US" smtClean="0"/>
              <a:t>‹#›</a:t>
            </a:fld>
            <a:endParaRPr lang="en-US"/>
          </a:p>
        </p:txBody>
      </p:sp>
    </p:spTree>
    <p:extLst>
      <p:ext uri="{BB962C8B-B14F-4D97-AF65-F5344CB8AC3E}">
        <p14:creationId xmlns:p14="http://schemas.microsoft.com/office/powerpoint/2010/main" val="1048980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80C359-5E09-4A26-BF37-FD67FA62328A}"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81D2-5841-448B-9EE9-F8B3B9EC8F36}" type="slidenum">
              <a:rPr lang="en-US" smtClean="0"/>
              <a:t>‹#›</a:t>
            </a:fld>
            <a:endParaRPr lang="en-US"/>
          </a:p>
        </p:txBody>
      </p:sp>
    </p:spTree>
    <p:extLst>
      <p:ext uri="{BB962C8B-B14F-4D97-AF65-F5344CB8AC3E}">
        <p14:creationId xmlns:p14="http://schemas.microsoft.com/office/powerpoint/2010/main" val="3980158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64D3C8A-3982-45D4-95BA-E458C2266499}" type="datetimeFigureOut">
              <a:rPr lang="en-CA" smtClean="0"/>
              <a:pPr/>
              <a:t>2020-06-29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1EA096-FF17-4096-839D-6C25F7E8817D}" type="slidenum">
              <a:rPr lang="en-CA" smtClean="0"/>
              <a:pPr/>
              <a:t>‹#›</a:t>
            </a:fld>
            <a:endParaRPr lang="en-CA"/>
          </a:p>
        </p:txBody>
      </p:sp>
    </p:spTree>
    <p:extLst>
      <p:ext uri="{BB962C8B-B14F-4D97-AF65-F5344CB8AC3E}">
        <p14:creationId xmlns:p14="http://schemas.microsoft.com/office/powerpoint/2010/main" val="239960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80C359-5E09-4A26-BF37-FD67FA62328A}"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81D2-5841-448B-9EE9-F8B3B9EC8F36}" type="slidenum">
              <a:rPr lang="en-US" smtClean="0"/>
              <a:t>‹#›</a:t>
            </a:fld>
            <a:endParaRPr lang="en-US"/>
          </a:p>
        </p:txBody>
      </p:sp>
    </p:spTree>
    <p:extLst>
      <p:ext uri="{BB962C8B-B14F-4D97-AF65-F5344CB8AC3E}">
        <p14:creationId xmlns:p14="http://schemas.microsoft.com/office/powerpoint/2010/main" val="82888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80C359-5E09-4A26-BF37-FD67FA62328A}" type="datetimeFigureOut">
              <a:rPr lang="en-US" smtClean="0"/>
              <a:t>6/29/20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81D2-5841-448B-9EE9-F8B3B9EC8F36}" type="slidenum">
              <a:rPr lang="en-US" smtClean="0"/>
              <a:t>‹#›</a:t>
            </a:fld>
            <a:endParaRPr lang="en-US"/>
          </a:p>
        </p:txBody>
      </p:sp>
    </p:spTree>
    <p:extLst>
      <p:ext uri="{BB962C8B-B14F-4D97-AF65-F5344CB8AC3E}">
        <p14:creationId xmlns:p14="http://schemas.microsoft.com/office/powerpoint/2010/main" val="935699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80C359-5E09-4A26-BF37-FD67FA62328A}" type="datetimeFigureOut">
              <a:rPr lang="en-US" smtClean="0"/>
              <a:t>6/29/20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C81D2-5841-448B-9EE9-F8B3B9EC8F36}" type="slidenum">
              <a:rPr lang="en-US" smtClean="0"/>
              <a:t>‹#›</a:t>
            </a:fld>
            <a:endParaRPr lang="en-US"/>
          </a:p>
        </p:txBody>
      </p:sp>
    </p:spTree>
    <p:extLst>
      <p:ext uri="{BB962C8B-B14F-4D97-AF65-F5344CB8AC3E}">
        <p14:creationId xmlns:p14="http://schemas.microsoft.com/office/powerpoint/2010/main" val="172528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80C359-5E09-4A26-BF37-FD67FA62328A}" type="datetimeFigureOut">
              <a:rPr lang="en-US" smtClean="0"/>
              <a:t>6/29/20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6C81D2-5841-448B-9EE9-F8B3B9EC8F36}" type="slidenum">
              <a:rPr lang="en-US" smtClean="0"/>
              <a:t>‹#›</a:t>
            </a:fld>
            <a:endParaRPr lang="en-US"/>
          </a:p>
        </p:txBody>
      </p:sp>
    </p:spTree>
    <p:extLst>
      <p:ext uri="{BB962C8B-B14F-4D97-AF65-F5344CB8AC3E}">
        <p14:creationId xmlns:p14="http://schemas.microsoft.com/office/powerpoint/2010/main" val="148628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80C359-5E09-4A26-BF37-FD67FA62328A}" type="datetimeFigureOut">
              <a:rPr lang="en-US" smtClean="0"/>
              <a:t>6/29/20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6C81D2-5841-448B-9EE9-F8B3B9EC8F36}" type="slidenum">
              <a:rPr lang="en-US" smtClean="0"/>
              <a:t>‹#›</a:t>
            </a:fld>
            <a:endParaRPr lang="en-US"/>
          </a:p>
        </p:txBody>
      </p:sp>
    </p:spTree>
    <p:extLst>
      <p:ext uri="{BB962C8B-B14F-4D97-AF65-F5344CB8AC3E}">
        <p14:creationId xmlns:p14="http://schemas.microsoft.com/office/powerpoint/2010/main" val="1208715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C359-5E09-4A26-BF37-FD67FA62328A}" type="datetimeFigureOut">
              <a:rPr lang="en-US" smtClean="0"/>
              <a:t>6/29/20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C81D2-5841-448B-9EE9-F8B3B9EC8F36}" type="slidenum">
              <a:rPr lang="en-US" smtClean="0"/>
              <a:t>‹#›</a:t>
            </a:fld>
            <a:endParaRPr lang="en-US"/>
          </a:p>
        </p:txBody>
      </p:sp>
    </p:spTree>
    <p:extLst>
      <p:ext uri="{BB962C8B-B14F-4D97-AF65-F5344CB8AC3E}">
        <p14:creationId xmlns:p14="http://schemas.microsoft.com/office/powerpoint/2010/main" val="335148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980C359-5E09-4A26-BF37-FD67FA62328A}" type="datetimeFigureOut">
              <a:rPr lang="en-US" smtClean="0"/>
              <a:t>6/29/20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C81D2-5841-448B-9EE9-F8B3B9EC8F36}" type="slidenum">
              <a:rPr lang="en-US" smtClean="0"/>
              <a:t>‹#›</a:t>
            </a:fld>
            <a:endParaRPr lang="en-US"/>
          </a:p>
        </p:txBody>
      </p:sp>
    </p:spTree>
    <p:extLst>
      <p:ext uri="{BB962C8B-B14F-4D97-AF65-F5344CB8AC3E}">
        <p14:creationId xmlns:p14="http://schemas.microsoft.com/office/powerpoint/2010/main" val="186629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6980C359-5E09-4A26-BF37-FD67FA62328A}" type="datetimeFigureOut">
              <a:rPr lang="en-US" smtClean="0"/>
              <a:t>6/29/20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C81D2-5841-448B-9EE9-F8B3B9EC8F36}" type="slidenum">
              <a:rPr lang="en-US" smtClean="0"/>
              <a:t>‹#›</a:t>
            </a:fld>
            <a:endParaRPr lang="en-US"/>
          </a:p>
        </p:txBody>
      </p:sp>
    </p:spTree>
    <p:extLst>
      <p:ext uri="{BB962C8B-B14F-4D97-AF65-F5344CB8AC3E}">
        <p14:creationId xmlns:p14="http://schemas.microsoft.com/office/powerpoint/2010/main" val="336716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6980C359-5E09-4A26-BF37-FD67FA62328A}" type="datetimeFigureOut">
              <a:rPr lang="en-US" smtClean="0"/>
              <a:t>6/29/20</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7C6C81D2-5841-448B-9EE9-F8B3B9EC8F36}" type="slidenum">
              <a:rPr lang="en-US" smtClean="0"/>
              <a:t>‹#›</a:t>
            </a:fld>
            <a:endParaRPr lang="en-US"/>
          </a:p>
        </p:txBody>
      </p:sp>
    </p:spTree>
    <p:extLst>
      <p:ext uri="{BB962C8B-B14F-4D97-AF65-F5344CB8AC3E}">
        <p14:creationId xmlns:p14="http://schemas.microsoft.com/office/powerpoint/2010/main" val="42036520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675" r:id="rId17"/>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meo.com/43293566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sychologytoday.com/ca/blog/lifespan-psychology/202004/expanding-the-window-toleran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P_uIoaRl5n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roqol.org/ProQol_Test.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hhr.wv.gov/bhhf/ibhc/Documents/Presentations1115/BH%20conferenceTICPrinciples%20%20Case%20Examples%20FINAL.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etselfhelp.co.uk/"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nasmhpd.org/sites/default/files/PeerEngagementGuide_Color_REVISED_10_2012.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kphillips@cmhaww.ca"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cmhawwselfhelp.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Trauma Informed Peer Support </a:t>
            </a:r>
            <a:endParaRPr lang="en-CA" b="1" dirty="0"/>
          </a:p>
        </p:txBody>
      </p:sp>
      <p:sp>
        <p:nvSpPr>
          <p:cNvPr id="3" name="Subtitle 2"/>
          <p:cNvSpPr>
            <a:spLocks noGrp="1"/>
          </p:cNvSpPr>
          <p:nvPr>
            <p:ph type="subTitle" idx="1"/>
          </p:nvPr>
        </p:nvSpPr>
        <p:spPr>
          <a:xfrm>
            <a:off x="1130300" y="4050834"/>
            <a:ext cx="5825202" cy="2349966"/>
          </a:xfrm>
        </p:spPr>
        <p:txBody>
          <a:bodyPr>
            <a:normAutofit/>
          </a:bodyPr>
          <a:lstStyle/>
          <a:p>
            <a:pPr algn="ctr"/>
            <a:r>
              <a:rPr lang="en-US" sz="1600" b="1" dirty="0"/>
              <a:t>Centre for Excellence in Peer Support</a:t>
            </a:r>
          </a:p>
          <a:p>
            <a:pPr algn="ctr"/>
            <a:r>
              <a:rPr lang="en-US" sz="1600" b="1" dirty="0"/>
              <a:t>Vimeo link: </a:t>
            </a:r>
            <a:r>
              <a:rPr lang="en-CA" dirty="0">
                <a:hlinkClick r:id="rId3"/>
              </a:rPr>
              <a:t>https://vimeo.com/432935662</a:t>
            </a:r>
            <a:br>
              <a:rPr lang="en-US" sz="1600" dirty="0"/>
            </a:br>
            <a:endParaRPr lang="en-US" sz="1600" dirty="0"/>
          </a:p>
          <a:p>
            <a:r>
              <a:rPr lang="en-US" sz="1600" dirty="0"/>
              <a:t>Keely Phillips, MSW</a:t>
            </a:r>
          </a:p>
          <a:p>
            <a:r>
              <a:rPr lang="en-US" sz="1600" dirty="0"/>
              <a:t>June 2020</a:t>
            </a:r>
          </a:p>
          <a:p>
            <a:r>
              <a:rPr lang="en-US" sz="1200" dirty="0"/>
              <a:t>Original training by Washington P Silk, MSW 2016</a:t>
            </a:r>
            <a:endParaRPr lang="en-CA"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0"/>
            <a:ext cx="9572193" cy="2133600"/>
          </a:xfrm>
          <a:prstGeom prst="rect">
            <a:avLst/>
          </a:prstGeom>
        </p:spPr>
      </p:pic>
    </p:spTree>
    <p:extLst>
      <p:ext uri="{BB962C8B-B14F-4D97-AF65-F5344CB8AC3E}">
        <p14:creationId xmlns:p14="http://schemas.microsoft.com/office/powerpoint/2010/main" val="135072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46224" y="152400"/>
            <a:ext cx="9493315" cy="6324600"/>
          </a:xfrm>
          <a:prstGeom prst="rect">
            <a:avLst/>
          </a:prstGeom>
        </p:spPr>
      </p:pic>
    </p:spTree>
    <p:extLst>
      <p:ext uri="{BB962C8B-B14F-4D97-AF65-F5344CB8AC3E}">
        <p14:creationId xmlns:p14="http://schemas.microsoft.com/office/powerpoint/2010/main" val="5559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 of Tolerance</a:t>
            </a:r>
            <a:endParaRPr lang="en-CA" dirty="0"/>
          </a:p>
        </p:txBody>
      </p:sp>
      <p:pic>
        <p:nvPicPr>
          <p:cNvPr id="2052" name="Picture 4" descr="Jade Em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7" y="1283996"/>
            <a:ext cx="7317839" cy="49644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9722" y="5934670"/>
            <a:ext cx="8801878" cy="646331"/>
          </a:xfrm>
          <a:prstGeom prst="rect">
            <a:avLst/>
          </a:prstGeom>
        </p:spPr>
        <p:txBody>
          <a:bodyPr wrap="square">
            <a:spAutoFit/>
          </a:bodyPr>
          <a:lstStyle/>
          <a:p>
            <a:r>
              <a:rPr lang="en-CA" dirty="0">
                <a:hlinkClick r:id="rId4"/>
              </a:rPr>
              <a:t>https://www.psychologytoday.com/ca/blog/lifespan-psychology/202004/expanding-the-window-tolerance</a:t>
            </a:r>
            <a:endParaRPr lang="en-CA" dirty="0"/>
          </a:p>
        </p:txBody>
      </p:sp>
    </p:spTree>
    <p:extLst>
      <p:ext uri="{BB962C8B-B14F-4D97-AF65-F5344CB8AC3E}">
        <p14:creationId xmlns:p14="http://schemas.microsoft.com/office/powerpoint/2010/main" val="2045590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lumMod val="95000"/>
                    <a:lumOff val="5000"/>
                  </a:schemeClr>
                </a:solidFill>
              </a:rPr>
              <a:t>Memory &amp; Trauma…</a:t>
            </a:r>
            <a:endParaRPr lang="en-CA" b="1" dirty="0">
              <a:solidFill>
                <a:schemeClr val="tx1">
                  <a:lumMod val="95000"/>
                  <a:lumOff val="5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1" y="1270000"/>
            <a:ext cx="7269483" cy="520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32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lumMod val="95000"/>
                    <a:lumOff val="5000"/>
                  </a:schemeClr>
                </a:solidFill>
              </a:rPr>
              <a:t>What does it look like?</a:t>
            </a:r>
            <a:endParaRPr lang="en-CA" b="1" dirty="0">
              <a:solidFill>
                <a:schemeClr val="tx1">
                  <a:lumMod val="95000"/>
                  <a:lumOff val="5000"/>
                </a:schemeClr>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816" y="1240971"/>
            <a:ext cx="9212816" cy="643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949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rPr>
              <a:t>Who can experience Trauma? How?</a:t>
            </a:r>
            <a:endParaRPr lang="en-CA" b="1" dirty="0">
              <a:solidFill>
                <a:schemeClr val="tx1"/>
              </a:solidFill>
            </a:endParaRPr>
          </a:p>
        </p:txBody>
      </p:sp>
      <p:sp>
        <p:nvSpPr>
          <p:cNvPr id="3" name="Content Placeholder 2"/>
          <p:cNvSpPr>
            <a:spLocks noGrp="1"/>
          </p:cNvSpPr>
          <p:nvPr>
            <p:ph idx="1"/>
          </p:nvPr>
        </p:nvSpPr>
        <p:spPr/>
        <p:txBody>
          <a:bodyPr>
            <a:normAutofit/>
          </a:bodyPr>
          <a:lstStyle/>
          <a:p>
            <a:r>
              <a:rPr lang="en-US" sz="3200" dirty="0"/>
              <a:t>Individuals</a:t>
            </a:r>
          </a:p>
          <a:p>
            <a:endParaRPr lang="en-US" sz="3200" dirty="0"/>
          </a:p>
          <a:p>
            <a:r>
              <a:rPr lang="en-US" sz="3200" dirty="0"/>
              <a:t>Families </a:t>
            </a:r>
          </a:p>
          <a:p>
            <a:endParaRPr lang="en-US" sz="3200" dirty="0"/>
          </a:p>
          <a:p>
            <a:r>
              <a:rPr lang="en-US" sz="3200" dirty="0"/>
              <a:t>Communities</a:t>
            </a:r>
          </a:p>
        </p:txBody>
      </p:sp>
    </p:spTree>
    <p:extLst>
      <p:ext uri="{BB962C8B-B14F-4D97-AF65-F5344CB8AC3E}">
        <p14:creationId xmlns:p14="http://schemas.microsoft.com/office/powerpoint/2010/main" val="200008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6447501" cy="1320800"/>
          </a:xfrm>
        </p:spPr>
        <p:txBody>
          <a:bodyPr/>
          <a:lstStyle/>
          <a:p>
            <a:r>
              <a:rPr lang="en-US" dirty="0"/>
              <a:t>Why does being trauma informed matter in peer support?</a:t>
            </a:r>
          </a:p>
        </p:txBody>
      </p:sp>
    </p:spTree>
    <p:extLst>
      <p:ext uri="{BB962C8B-B14F-4D97-AF65-F5344CB8AC3E}">
        <p14:creationId xmlns:p14="http://schemas.microsoft.com/office/powerpoint/2010/main" val="3766738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956078" y="3140968"/>
            <a:ext cx="3200400" cy="15111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4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3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sz="2800" dirty="0"/>
          </a:p>
          <a:p>
            <a:endParaRPr lang="en-CA" sz="2800" dirty="0"/>
          </a:p>
        </p:txBody>
      </p:sp>
      <p:sp>
        <p:nvSpPr>
          <p:cNvPr id="5" name="Text Placeholder 4"/>
          <p:cNvSpPr txBox="1">
            <a:spLocks/>
          </p:cNvSpPr>
          <p:nvPr/>
        </p:nvSpPr>
        <p:spPr>
          <a:xfrm>
            <a:off x="4844008" y="188640"/>
            <a:ext cx="3200400" cy="69265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4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3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b="1" dirty="0">
              <a:latin typeface="Helvetica" pitchFamily="34" charset="0"/>
            </a:endParaRPr>
          </a:p>
        </p:txBody>
      </p:sp>
      <p:sp>
        <p:nvSpPr>
          <p:cNvPr id="11" name="Title 10"/>
          <p:cNvSpPr>
            <a:spLocks noGrp="1"/>
          </p:cNvSpPr>
          <p:nvPr>
            <p:ph type="title"/>
          </p:nvPr>
        </p:nvSpPr>
        <p:spPr/>
        <p:txBody>
          <a:bodyPr>
            <a:normAutofit fontScale="90000"/>
          </a:bodyPr>
          <a:lstStyle/>
          <a:p>
            <a:pPr algn="ctr"/>
            <a:r>
              <a:rPr lang="en-US" b="1" dirty="0">
                <a:solidFill>
                  <a:schemeClr val="tx1"/>
                </a:solidFill>
              </a:rPr>
              <a:t>Examples of community (systemic) trauma in the consumer survivor community…</a:t>
            </a:r>
            <a:endParaRPr lang="en-CA" b="1" dirty="0">
              <a:solidFill>
                <a:schemeClr val="tx1"/>
              </a:solidFill>
            </a:endParaRPr>
          </a:p>
        </p:txBody>
      </p:sp>
      <p:sp>
        <p:nvSpPr>
          <p:cNvPr id="12" name="Text Placeholder 11"/>
          <p:cNvSpPr>
            <a:spLocks noGrp="1"/>
          </p:cNvSpPr>
          <p:nvPr>
            <p:ph idx="1"/>
          </p:nvPr>
        </p:nvSpPr>
        <p:spPr/>
        <p:txBody>
          <a:bodyPr numCol="2">
            <a:normAutofit fontScale="92500" lnSpcReduction="20000"/>
          </a:bodyPr>
          <a:lstStyle/>
          <a:p>
            <a:r>
              <a:rPr lang="en-CA" sz="1800" b="1" dirty="0"/>
              <a:t>Historical Experiences</a:t>
            </a:r>
          </a:p>
          <a:p>
            <a:pPr lvl="1"/>
            <a:r>
              <a:rPr lang="en-CA" sz="1800" dirty="0">
                <a:latin typeface="Helvetica" pitchFamily="34" charset="0"/>
              </a:rPr>
              <a:t>Forced / coerced treatment</a:t>
            </a:r>
          </a:p>
          <a:p>
            <a:pPr lvl="1"/>
            <a:r>
              <a:rPr lang="en-CA" sz="1800" dirty="0">
                <a:latin typeface="Helvetica" pitchFamily="34" charset="0"/>
              </a:rPr>
              <a:t>Institutionalization</a:t>
            </a:r>
          </a:p>
          <a:p>
            <a:pPr lvl="1"/>
            <a:r>
              <a:rPr lang="en-CA" sz="1800" dirty="0">
                <a:latin typeface="Helvetica" pitchFamily="34" charset="0"/>
              </a:rPr>
              <a:t>No hope for recovery</a:t>
            </a:r>
          </a:p>
          <a:p>
            <a:pPr lvl="1"/>
            <a:r>
              <a:rPr lang="en-CA" sz="1800" dirty="0">
                <a:latin typeface="Helvetica" pitchFamily="34" charset="0"/>
              </a:rPr>
              <a:t>Plus all the current issues….</a:t>
            </a:r>
          </a:p>
          <a:p>
            <a:r>
              <a:rPr lang="en-CA" sz="1800" b="1" dirty="0">
                <a:latin typeface="Helvetica" pitchFamily="34" charset="0"/>
              </a:rPr>
              <a:t>Current Experiences</a:t>
            </a:r>
          </a:p>
          <a:p>
            <a:pPr lvl="1"/>
            <a:r>
              <a:rPr lang="en-CA" sz="1800" dirty="0">
                <a:latin typeface="Helvetica" pitchFamily="34" charset="0"/>
              </a:rPr>
              <a:t>Lack of hope and compassion </a:t>
            </a:r>
          </a:p>
          <a:p>
            <a:pPr lvl="1"/>
            <a:r>
              <a:rPr lang="en-CA" sz="1800" dirty="0">
                <a:latin typeface="Helvetica" pitchFamily="34" charset="0"/>
              </a:rPr>
              <a:t>Stigma</a:t>
            </a:r>
          </a:p>
          <a:p>
            <a:pPr lvl="1"/>
            <a:r>
              <a:rPr lang="en-CA" sz="1800" dirty="0">
                <a:latin typeface="Helvetica" pitchFamily="34" charset="0"/>
              </a:rPr>
              <a:t>Difficulty finding and accessing help</a:t>
            </a:r>
          </a:p>
          <a:p>
            <a:pPr lvl="1"/>
            <a:r>
              <a:rPr lang="en-CA" sz="1800" dirty="0">
                <a:latin typeface="Helvetica" pitchFamily="34" charset="0"/>
              </a:rPr>
              <a:t>Poverty, unemployment, and inadequate housing</a:t>
            </a:r>
          </a:p>
          <a:p>
            <a:pPr lvl="1"/>
            <a:r>
              <a:rPr lang="en-CA" sz="1800" dirty="0">
                <a:latin typeface="Helvetica" pitchFamily="34" charset="0"/>
              </a:rPr>
              <a:t>Incarceration</a:t>
            </a:r>
          </a:p>
          <a:p>
            <a:pPr lvl="1"/>
            <a:r>
              <a:rPr lang="en-CA" sz="1800" dirty="0">
                <a:latin typeface="Helvetica" pitchFamily="34" charset="0"/>
              </a:rPr>
              <a:t>Lack of continuity with treatment / workers</a:t>
            </a:r>
          </a:p>
          <a:p>
            <a:pPr lvl="1"/>
            <a:r>
              <a:rPr lang="en-CA" sz="1800" dirty="0">
                <a:latin typeface="Helvetica" pitchFamily="34" charset="0"/>
              </a:rPr>
              <a:t>Lack of diversity of treatment options</a:t>
            </a:r>
          </a:p>
          <a:p>
            <a:pPr lvl="1"/>
            <a:r>
              <a:rPr lang="en-CA" sz="1800" dirty="0">
                <a:latin typeface="Helvetica" pitchFamily="34" charset="0"/>
              </a:rPr>
              <a:t>Wait times</a:t>
            </a:r>
          </a:p>
          <a:p>
            <a:pPr lvl="1"/>
            <a:r>
              <a:rPr lang="en-CA" sz="1800" dirty="0">
                <a:latin typeface="Helvetica" pitchFamily="34" charset="0"/>
              </a:rPr>
              <a:t>Medication and side effects</a:t>
            </a:r>
          </a:p>
          <a:p>
            <a:pPr lvl="1"/>
            <a:r>
              <a:rPr lang="en-CA" sz="1800" dirty="0">
                <a:latin typeface="Helvetica" pitchFamily="34" charset="0"/>
              </a:rPr>
              <a:t>Marginalization of certain groups and culturally unsafe practices</a:t>
            </a:r>
          </a:p>
          <a:p>
            <a:pPr lvl="1"/>
            <a:r>
              <a:rPr lang="en-US" sz="1800" dirty="0">
                <a:latin typeface="Helvetica" pitchFamily="34" charset="0"/>
              </a:rPr>
              <a:t>Criminalization of drug use</a:t>
            </a:r>
            <a:endParaRPr lang="en-CA" sz="1800" dirty="0"/>
          </a:p>
        </p:txBody>
      </p:sp>
    </p:spTree>
    <p:extLst>
      <p:ext uri="{BB962C8B-B14F-4D97-AF65-F5344CB8AC3E}">
        <p14:creationId xmlns:p14="http://schemas.microsoft.com/office/powerpoint/2010/main" val="3080182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lumMod val="95000"/>
                    <a:lumOff val="5000"/>
                  </a:schemeClr>
                </a:solidFill>
              </a:rPr>
              <a:t>Trauma Stats</a:t>
            </a:r>
            <a:endParaRPr lang="en-CA" b="1" dirty="0">
              <a:solidFill>
                <a:schemeClr val="tx1">
                  <a:lumMod val="95000"/>
                  <a:lumOff val="5000"/>
                </a:schemeClr>
              </a:solidFill>
            </a:endParaRPr>
          </a:p>
        </p:txBody>
      </p:sp>
      <p:sp>
        <p:nvSpPr>
          <p:cNvPr id="3" name="Content Placeholder 2"/>
          <p:cNvSpPr>
            <a:spLocks noGrp="1"/>
          </p:cNvSpPr>
          <p:nvPr>
            <p:ph idx="1"/>
          </p:nvPr>
        </p:nvSpPr>
        <p:spPr/>
        <p:txBody>
          <a:bodyPr>
            <a:normAutofit lnSpcReduction="10000"/>
          </a:bodyPr>
          <a:lstStyle/>
          <a:p>
            <a:r>
              <a:rPr lang="en-US" sz="1800" dirty="0"/>
              <a:t>10% of woman and 5% of men are diagnosed with PTSD</a:t>
            </a:r>
          </a:p>
          <a:p>
            <a:r>
              <a:rPr lang="en-US" sz="1800" dirty="0"/>
              <a:t>Up to 1/3 of people exposed to trauma develop PTSD</a:t>
            </a:r>
          </a:p>
          <a:p>
            <a:r>
              <a:rPr lang="en-US" sz="1800" dirty="0"/>
              <a:t>Trends show that men have higher rates of trauma but woman have more childhood trauma and are more likely then men to develop PTSD</a:t>
            </a:r>
          </a:p>
          <a:p>
            <a:r>
              <a:rPr lang="en-CA" sz="1800" dirty="0"/>
              <a:t>Of folks in substance abuse treatment, 12%-34% have current PTSD. For women, rates are 33%-59%.</a:t>
            </a:r>
          </a:p>
          <a:p>
            <a:r>
              <a:rPr lang="en-CA" sz="1800" dirty="0"/>
              <a:t> Gender plays a role: For women, typically a history of sexual or physical childhood trauma; for men, combat or crime. No Research has been done on Trans folks. </a:t>
            </a:r>
          </a:p>
          <a:p>
            <a:r>
              <a:rPr lang="en-CA" sz="1800" dirty="0"/>
              <a:t>PTSD associated with severe drugs; “self-medication” in 2/3 of cases (i.e., PTSD first, then substance abuse)</a:t>
            </a:r>
            <a:endParaRPr lang="en-US" sz="1800" dirty="0"/>
          </a:p>
        </p:txBody>
      </p:sp>
    </p:spTree>
    <p:extLst>
      <p:ext uri="{BB962C8B-B14F-4D97-AF65-F5344CB8AC3E}">
        <p14:creationId xmlns:p14="http://schemas.microsoft.com/office/powerpoint/2010/main" val="3413310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rPr>
              <a:t>Why Getting Help is Hard…</a:t>
            </a:r>
            <a:endParaRPr lang="en-CA" b="1" dirty="0">
              <a:solidFill>
                <a:schemeClr val="tx1"/>
              </a:solidFill>
            </a:endParaRPr>
          </a:p>
        </p:txBody>
      </p:sp>
      <p:sp>
        <p:nvSpPr>
          <p:cNvPr id="3" name="Content Placeholder 2"/>
          <p:cNvSpPr>
            <a:spLocks noGrp="1"/>
          </p:cNvSpPr>
          <p:nvPr>
            <p:ph idx="1"/>
          </p:nvPr>
        </p:nvSpPr>
        <p:spPr/>
        <p:txBody>
          <a:bodyPr>
            <a:normAutofit/>
          </a:bodyPr>
          <a:lstStyle/>
          <a:p>
            <a:r>
              <a:rPr lang="en-US" sz="2400" dirty="0"/>
              <a:t>Organizations are not trauma informed</a:t>
            </a:r>
          </a:p>
          <a:p>
            <a:r>
              <a:rPr lang="en-US" sz="2400" dirty="0"/>
              <a:t>PTSD does not go away with abstinence</a:t>
            </a:r>
          </a:p>
          <a:p>
            <a:r>
              <a:rPr lang="en-US" sz="2400" dirty="0"/>
              <a:t>Cannot be treated only within the medical model</a:t>
            </a:r>
          </a:p>
          <a:p>
            <a:r>
              <a:rPr lang="en-US" sz="2400" dirty="0"/>
              <a:t>Still some separate treatment systems for mental health and addiction; not all help is publicly funded</a:t>
            </a:r>
            <a:endParaRPr lang="en-CA" dirty="0"/>
          </a:p>
        </p:txBody>
      </p:sp>
    </p:spTree>
    <p:extLst>
      <p:ext uri="{BB962C8B-B14F-4D97-AF65-F5344CB8AC3E}">
        <p14:creationId xmlns:p14="http://schemas.microsoft.com/office/powerpoint/2010/main" val="1043784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Power and Privilege</a:t>
            </a:r>
            <a:endParaRPr lang="en-CA" b="1" dirty="0">
              <a:solidFill>
                <a:schemeClr val="tx1"/>
              </a:solidFill>
            </a:endParaRPr>
          </a:p>
        </p:txBody>
      </p:sp>
      <p:sp>
        <p:nvSpPr>
          <p:cNvPr id="4" name="Rectangle 3"/>
          <p:cNvSpPr/>
          <p:nvPr/>
        </p:nvSpPr>
        <p:spPr>
          <a:xfrm>
            <a:off x="762000" y="1595021"/>
            <a:ext cx="7772400" cy="4401205"/>
          </a:xfrm>
          <a:prstGeom prst="rect">
            <a:avLst/>
          </a:prstGeom>
        </p:spPr>
        <p:txBody>
          <a:bodyPr wrap="square">
            <a:spAutoFit/>
          </a:bodyPr>
          <a:lstStyle/>
          <a:p>
            <a:r>
              <a:rPr lang="en-US" sz="2800" dirty="0"/>
              <a:t>Power dynamics in society keep trauma experiences invisible:</a:t>
            </a:r>
          </a:p>
          <a:p>
            <a:pPr marL="457200" indent="-457200">
              <a:buFont typeface="Arial" panose="020B0604020202020204" pitchFamily="34" charset="0"/>
              <a:buChar char="•"/>
            </a:pPr>
            <a:r>
              <a:rPr lang="en-US" sz="2800" dirty="0"/>
              <a:t>Poverty</a:t>
            </a:r>
          </a:p>
          <a:p>
            <a:pPr marL="457200" indent="-457200">
              <a:buFont typeface="Arial" panose="020B0604020202020204" pitchFamily="34" charset="0"/>
              <a:buChar char="•"/>
            </a:pPr>
            <a:r>
              <a:rPr lang="en-US" sz="2800" dirty="0"/>
              <a:t>Racism</a:t>
            </a:r>
          </a:p>
          <a:p>
            <a:pPr marL="457200" indent="-457200">
              <a:buFont typeface="Arial" panose="020B0604020202020204" pitchFamily="34" charset="0"/>
              <a:buChar char="•"/>
            </a:pPr>
            <a:r>
              <a:rPr lang="en-US" sz="2800" dirty="0"/>
              <a:t>Ableism</a:t>
            </a:r>
          </a:p>
          <a:p>
            <a:pPr marL="457200" indent="-457200">
              <a:buFont typeface="Arial" panose="020B0604020202020204" pitchFamily="34" charset="0"/>
              <a:buChar char="•"/>
            </a:pPr>
            <a:r>
              <a:rPr lang="en-US" sz="2800" dirty="0" err="1"/>
              <a:t>Saneism</a:t>
            </a:r>
            <a:endParaRPr lang="en-US" sz="2800" dirty="0"/>
          </a:p>
          <a:p>
            <a:pPr marL="457200" indent="-457200">
              <a:buFont typeface="Arial" panose="020B0604020202020204" pitchFamily="34" charset="0"/>
              <a:buChar char="•"/>
            </a:pPr>
            <a:r>
              <a:rPr lang="en-US" sz="2800" dirty="0"/>
              <a:t>Homophobia</a:t>
            </a:r>
          </a:p>
          <a:p>
            <a:pPr marL="457200" indent="-457200">
              <a:buFont typeface="Arial" panose="020B0604020202020204" pitchFamily="34" charset="0"/>
              <a:buChar char="•"/>
            </a:pPr>
            <a:r>
              <a:rPr lang="en-US" sz="2800" dirty="0"/>
              <a:t>Stigma</a:t>
            </a:r>
          </a:p>
          <a:p>
            <a:pPr marL="457200" indent="-457200">
              <a:buFont typeface="Arial" panose="020B0604020202020204" pitchFamily="34" charset="0"/>
              <a:buChar char="•"/>
            </a:pPr>
            <a:r>
              <a:rPr lang="en-US" sz="2800" dirty="0"/>
              <a:t>Victim blaming  </a:t>
            </a:r>
          </a:p>
          <a:p>
            <a:pPr marL="457200" indent="-457200">
              <a:buFont typeface="Arial" panose="020B0604020202020204" pitchFamily="34" charset="0"/>
              <a:buChar char="•"/>
            </a:pPr>
            <a:r>
              <a:rPr lang="en-US" sz="2800" dirty="0"/>
              <a:t>Child welfare systems</a:t>
            </a:r>
          </a:p>
        </p:txBody>
      </p:sp>
    </p:spTree>
    <p:extLst>
      <p:ext uri="{BB962C8B-B14F-4D97-AF65-F5344CB8AC3E}">
        <p14:creationId xmlns:p14="http://schemas.microsoft.com/office/powerpoint/2010/main" val="145452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About Keely and the Centre for Excellence in Peer Support </a:t>
            </a:r>
            <a:endParaRPr lang="en-CA" dirty="0"/>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276" y="1939026"/>
            <a:ext cx="5314950" cy="3543300"/>
          </a:xfrm>
          <a:prstGeom prst="rect">
            <a:avLst/>
          </a:prstGeom>
        </p:spPr>
      </p:pic>
    </p:spTree>
    <p:extLst>
      <p:ext uri="{BB962C8B-B14F-4D97-AF65-F5344CB8AC3E}">
        <p14:creationId xmlns:p14="http://schemas.microsoft.com/office/powerpoint/2010/main" val="265262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lumMod val="95000"/>
                    <a:lumOff val="5000"/>
                  </a:schemeClr>
                </a:solidFill>
              </a:rPr>
              <a:t>Experiencing Trauma Within the Mental Health System…</a:t>
            </a:r>
            <a:endParaRPr lang="en-CA" b="1" dirty="0">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pPr marL="68580" indent="0">
              <a:buNone/>
            </a:pPr>
            <a:r>
              <a:rPr lang="en-US" sz="2800" dirty="0"/>
              <a:t>When people do reach out for help they may have felt re-traumatized by some mental health responses ( </a:t>
            </a:r>
            <a:r>
              <a:rPr lang="en-US" sz="2800" dirty="0" err="1"/>
              <a:t>eg</a:t>
            </a:r>
            <a:r>
              <a:rPr lang="en-US" sz="2800" dirty="0"/>
              <a:t> loss of power and rights, seclusion and restraints, </a:t>
            </a:r>
            <a:r>
              <a:rPr lang="en-US" sz="2800" dirty="0" err="1"/>
              <a:t>etc</a:t>
            </a:r>
            <a:r>
              <a:rPr lang="en-US" sz="2800" dirty="0"/>
              <a:t>) it is not surprising to find that many people struggle or have complicated feelings when reaching out for help. </a:t>
            </a:r>
            <a:endParaRPr lang="en-CA" sz="2800" dirty="0"/>
          </a:p>
        </p:txBody>
      </p:sp>
    </p:spTree>
    <p:extLst>
      <p:ext uri="{BB962C8B-B14F-4D97-AF65-F5344CB8AC3E}">
        <p14:creationId xmlns:p14="http://schemas.microsoft.com/office/powerpoint/2010/main" val="603540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b="1" dirty="0">
                <a:solidFill>
                  <a:schemeClr val="tx1"/>
                </a:solidFill>
              </a:rPr>
              <a:t>Core Principles</a:t>
            </a:r>
          </a:p>
        </p:txBody>
      </p:sp>
      <p:sp>
        <p:nvSpPr>
          <p:cNvPr id="5" name="Content Placeholder 4"/>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950677101"/>
              </p:ext>
            </p:extLst>
          </p:nvPr>
        </p:nvGraphicFramePr>
        <p:xfrm>
          <a:off x="381000" y="1417320"/>
          <a:ext cx="8305800" cy="4739640"/>
        </p:xfrm>
        <a:graphic>
          <a:graphicData uri="http://schemas.openxmlformats.org/drawingml/2006/table">
            <a:tbl>
              <a:tblPr firstRow="1" bandRow="1">
                <a:tableStyleId>{5C22544A-7EE6-4342-B048-85BDC9FD1C3A}</a:tableStyleId>
              </a:tblPr>
              <a:tblGrid>
                <a:gridCol w="3996187">
                  <a:extLst>
                    <a:ext uri="{9D8B030D-6E8A-4147-A177-3AD203B41FA5}">
                      <a16:colId xmlns:a16="http://schemas.microsoft.com/office/drawing/2014/main" val="20000"/>
                    </a:ext>
                  </a:extLst>
                </a:gridCol>
                <a:gridCol w="4309613">
                  <a:extLst>
                    <a:ext uri="{9D8B030D-6E8A-4147-A177-3AD203B41FA5}">
                      <a16:colId xmlns:a16="http://schemas.microsoft.com/office/drawing/2014/main" val="20001"/>
                    </a:ext>
                  </a:extLst>
                </a:gridCol>
              </a:tblGrid>
              <a:tr h="4526280">
                <a:tc>
                  <a:txBody>
                    <a:bodyPr/>
                    <a:lstStyle/>
                    <a:p>
                      <a:pPr algn="ctr"/>
                      <a:r>
                        <a:rPr lang="en-US" sz="2800" dirty="0"/>
                        <a:t>Core Principles</a:t>
                      </a:r>
                      <a:r>
                        <a:rPr lang="en-US" sz="2800" baseline="0" dirty="0"/>
                        <a:t> of Trauma  Informed Care</a:t>
                      </a:r>
                    </a:p>
                    <a:p>
                      <a:endParaRPr lang="en-US" baseline="0" dirty="0"/>
                    </a:p>
                    <a:p>
                      <a:br>
                        <a:rPr lang="en-US" dirty="0"/>
                      </a:br>
                      <a:r>
                        <a:rPr lang="en-US" sz="2800" dirty="0">
                          <a:solidFill>
                            <a:schemeClr val="tx1"/>
                          </a:solidFill>
                        </a:rPr>
                        <a:t>Safety</a:t>
                      </a:r>
                      <a:r>
                        <a:rPr lang="en-CA" sz="2800" baseline="0" dirty="0">
                          <a:solidFill>
                            <a:schemeClr val="tx1"/>
                          </a:solidFill>
                        </a:rPr>
                        <a:t> (Physical and Emotional)</a:t>
                      </a:r>
                    </a:p>
                    <a:p>
                      <a:r>
                        <a:rPr lang="en-US" sz="2800" baseline="0" dirty="0">
                          <a:solidFill>
                            <a:schemeClr val="tx1"/>
                          </a:solidFill>
                        </a:rPr>
                        <a:t>Trustworthiness</a:t>
                      </a:r>
                    </a:p>
                    <a:p>
                      <a:r>
                        <a:rPr lang="en-US" sz="2800" baseline="0" dirty="0">
                          <a:solidFill>
                            <a:schemeClr val="tx1"/>
                          </a:solidFill>
                        </a:rPr>
                        <a:t>Choice</a:t>
                      </a:r>
                    </a:p>
                    <a:p>
                      <a:r>
                        <a:rPr lang="en-US" sz="2800" baseline="0" dirty="0">
                          <a:solidFill>
                            <a:schemeClr val="tx1"/>
                          </a:solidFill>
                        </a:rPr>
                        <a:t>Collaboration</a:t>
                      </a:r>
                    </a:p>
                    <a:p>
                      <a:r>
                        <a:rPr lang="en-US" sz="2800" baseline="0" dirty="0">
                          <a:solidFill>
                            <a:schemeClr val="tx1"/>
                          </a:solidFill>
                        </a:rPr>
                        <a:t>Empowerment</a:t>
                      </a:r>
                      <a:br>
                        <a:rPr lang="en-US" baseline="0" dirty="0"/>
                      </a:b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dirty="0">
                          <a:solidFill>
                            <a:schemeClr val="tx1"/>
                          </a:solidFill>
                        </a:rPr>
                        <a:t>(</a:t>
                      </a:r>
                      <a:r>
                        <a:rPr lang="en-CA" b="0" dirty="0" err="1">
                          <a:solidFill>
                            <a:schemeClr val="tx1"/>
                          </a:solidFill>
                        </a:rPr>
                        <a:t>Fallot</a:t>
                      </a:r>
                      <a:r>
                        <a:rPr lang="en-CA" b="0" dirty="0">
                          <a:solidFill>
                            <a:schemeClr val="tx1"/>
                          </a:solidFill>
                        </a:rPr>
                        <a:t> &amp; Harris, 2006)</a:t>
                      </a:r>
                    </a:p>
                    <a:p>
                      <a:endParaRPr lang="en-US" dirty="0"/>
                    </a:p>
                  </a:txBody>
                  <a:tcPr/>
                </a:tc>
                <a:tc>
                  <a:txBody>
                    <a:bodyPr/>
                    <a:lstStyle/>
                    <a:p>
                      <a:pPr marL="640080" lvl="1" fontAlgn="auto">
                        <a:spcAft>
                          <a:spcPts val="0"/>
                        </a:spcAft>
                        <a:buClr>
                          <a:schemeClr val="accent1"/>
                        </a:buClr>
                        <a:buFont typeface="Wingdings" pitchFamily="2" charset="2"/>
                        <a:buNone/>
                        <a:defRPr/>
                      </a:pPr>
                      <a:r>
                        <a:rPr lang="en-US" altLang="en-US" sz="2800" dirty="0">
                          <a:solidFill>
                            <a:schemeClr val="bg1"/>
                          </a:solidFill>
                        </a:rPr>
                        <a:t>Peer Support</a:t>
                      </a:r>
                      <a:r>
                        <a:rPr lang="en-US" altLang="en-US" sz="2800" baseline="0" dirty="0">
                          <a:solidFill>
                            <a:schemeClr val="bg1"/>
                          </a:solidFill>
                        </a:rPr>
                        <a:t> </a:t>
                      </a:r>
                      <a:r>
                        <a:rPr lang="en-US" altLang="en-US" sz="2800" dirty="0">
                          <a:solidFill>
                            <a:schemeClr val="bg1"/>
                          </a:solidFill>
                        </a:rPr>
                        <a:t>Values and Principles</a:t>
                      </a:r>
                      <a:br>
                        <a:rPr lang="en-US" altLang="en-US" sz="2800" dirty="0">
                          <a:solidFill>
                            <a:schemeClr val="bg1"/>
                          </a:solidFill>
                        </a:rPr>
                      </a:br>
                      <a:r>
                        <a:rPr lang="en-US" altLang="en-US" sz="2800" dirty="0">
                          <a:solidFill>
                            <a:schemeClr val="bg2">
                              <a:lumMod val="10000"/>
                            </a:schemeClr>
                          </a:solidFill>
                        </a:rPr>
                        <a:t>Empowerment</a:t>
                      </a:r>
                    </a:p>
                    <a:p>
                      <a:pPr marL="640080" lvl="1" fontAlgn="auto">
                        <a:spcAft>
                          <a:spcPts val="0"/>
                        </a:spcAft>
                        <a:buClr>
                          <a:schemeClr val="accent1"/>
                        </a:buClr>
                        <a:buFont typeface="Wingdings" pitchFamily="2" charset="2"/>
                        <a:buNone/>
                        <a:defRPr/>
                      </a:pPr>
                      <a:r>
                        <a:rPr lang="en-US" altLang="en-US" sz="2800" dirty="0">
                          <a:solidFill>
                            <a:schemeClr val="bg2">
                              <a:lumMod val="10000"/>
                            </a:schemeClr>
                          </a:solidFill>
                        </a:rPr>
                        <a:t>Hope</a:t>
                      </a:r>
                    </a:p>
                    <a:p>
                      <a:pPr marL="640080" lvl="1" fontAlgn="auto">
                        <a:spcAft>
                          <a:spcPts val="0"/>
                        </a:spcAft>
                        <a:buClr>
                          <a:schemeClr val="accent1"/>
                        </a:buClr>
                        <a:buFont typeface="Wingdings" pitchFamily="2" charset="2"/>
                        <a:buNone/>
                        <a:defRPr/>
                      </a:pPr>
                      <a:r>
                        <a:rPr lang="en-US" altLang="en-US" sz="2800" dirty="0">
                          <a:solidFill>
                            <a:schemeClr val="bg2">
                              <a:lumMod val="10000"/>
                            </a:schemeClr>
                          </a:solidFill>
                        </a:rPr>
                        <a:t>Self </a:t>
                      </a:r>
                    </a:p>
                    <a:p>
                      <a:pPr marL="640080" lvl="1" fontAlgn="auto">
                        <a:spcAft>
                          <a:spcPts val="0"/>
                        </a:spcAft>
                        <a:buClr>
                          <a:schemeClr val="accent1"/>
                        </a:buClr>
                        <a:buFont typeface="Wingdings" pitchFamily="2" charset="2"/>
                        <a:buNone/>
                        <a:defRPr/>
                      </a:pPr>
                      <a:r>
                        <a:rPr lang="en-US" altLang="en-US" sz="2800" dirty="0">
                          <a:solidFill>
                            <a:schemeClr val="bg2">
                              <a:lumMod val="10000"/>
                            </a:schemeClr>
                          </a:solidFill>
                        </a:rPr>
                        <a:t>Determination</a:t>
                      </a:r>
                    </a:p>
                    <a:p>
                      <a:pPr marL="640080" lvl="1" fontAlgn="auto">
                        <a:spcAft>
                          <a:spcPts val="0"/>
                        </a:spcAft>
                        <a:buClr>
                          <a:schemeClr val="accent1"/>
                        </a:buClr>
                        <a:buFont typeface="Wingdings" pitchFamily="2" charset="2"/>
                        <a:buNone/>
                        <a:defRPr/>
                      </a:pPr>
                      <a:r>
                        <a:rPr lang="en-US" altLang="en-US" sz="2800" dirty="0">
                          <a:solidFill>
                            <a:schemeClr val="bg2">
                              <a:lumMod val="10000"/>
                            </a:schemeClr>
                          </a:solidFill>
                        </a:rPr>
                        <a:t>Elimination of Prejudice and   Discrimination</a:t>
                      </a:r>
                    </a:p>
                    <a:p>
                      <a:pPr marL="640080" lvl="1" fontAlgn="auto">
                        <a:spcAft>
                          <a:spcPts val="0"/>
                        </a:spcAft>
                        <a:buClr>
                          <a:schemeClr val="accent1"/>
                        </a:buClr>
                        <a:buFont typeface="Wingdings" pitchFamily="2" charset="2"/>
                        <a:buNone/>
                        <a:defRPr/>
                      </a:pPr>
                      <a:r>
                        <a:rPr lang="en-US" altLang="en-US" sz="2800" dirty="0">
                          <a:solidFill>
                            <a:schemeClr val="bg2">
                              <a:lumMod val="10000"/>
                            </a:schemeClr>
                          </a:solidFill>
                        </a:rPr>
                        <a:t>Meaningful Choice</a:t>
                      </a:r>
                      <a:endParaRPr lang="en-CA"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31824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30914798"/>
              </p:ext>
            </p:extLst>
          </p:nvPr>
        </p:nvGraphicFramePr>
        <p:xfrm>
          <a:off x="457200" y="0"/>
          <a:ext cx="86868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856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How does a peer worker do all that?</a:t>
            </a:r>
            <a:endParaRPr lang="en-CA" sz="2800" b="1" dirty="0">
              <a:solidFill>
                <a:schemeClr val="tx1"/>
              </a:solidFill>
            </a:endParaRPr>
          </a:p>
        </p:txBody>
      </p:sp>
      <p:sp>
        <p:nvSpPr>
          <p:cNvPr id="3" name="Content Placeholder 2"/>
          <p:cNvSpPr>
            <a:spLocks noGrp="1"/>
          </p:cNvSpPr>
          <p:nvPr>
            <p:ph idx="1"/>
          </p:nvPr>
        </p:nvSpPr>
        <p:spPr>
          <a:xfrm>
            <a:off x="508000" y="1663684"/>
            <a:ext cx="6447501" cy="5176173"/>
          </a:xfrm>
        </p:spPr>
        <p:txBody>
          <a:bodyPr numCol="2">
            <a:normAutofit/>
          </a:bodyPr>
          <a:lstStyle/>
          <a:p>
            <a:pPr marL="0" indent="0">
              <a:buNone/>
            </a:pPr>
            <a:r>
              <a:rPr lang="en-US" sz="2400" b="1" dirty="0">
                <a:solidFill>
                  <a:schemeClr val="tx1"/>
                </a:solidFill>
              </a:rPr>
              <a:t>Qualities essential to working with people who have experienced trauma</a:t>
            </a:r>
            <a:endParaRPr lang="en-US" sz="2200" dirty="0"/>
          </a:p>
          <a:p>
            <a:r>
              <a:rPr lang="en-US" sz="2200" dirty="0"/>
              <a:t>Empathy</a:t>
            </a:r>
          </a:p>
          <a:p>
            <a:r>
              <a:rPr lang="en-US" sz="2200" dirty="0"/>
              <a:t>Compassion</a:t>
            </a:r>
          </a:p>
          <a:p>
            <a:r>
              <a:rPr lang="en-US" sz="2200" dirty="0"/>
              <a:t>Ability to talk openly and honestly</a:t>
            </a:r>
          </a:p>
          <a:p>
            <a:r>
              <a:rPr lang="en-US" sz="2200" dirty="0"/>
              <a:t>Self-awareness</a:t>
            </a:r>
          </a:p>
          <a:p>
            <a:r>
              <a:rPr lang="en-US" sz="2200" dirty="0"/>
              <a:t>Flexibility</a:t>
            </a:r>
          </a:p>
          <a:p>
            <a:r>
              <a:rPr lang="en-US" sz="2200" dirty="0"/>
              <a:t>Comfort ability with the unknown</a:t>
            </a:r>
          </a:p>
          <a:p>
            <a:r>
              <a:rPr lang="en-US" sz="2200" dirty="0"/>
              <a:t>Willingness to learn </a:t>
            </a:r>
          </a:p>
          <a:p>
            <a:r>
              <a:rPr lang="en-US" sz="2200" dirty="0"/>
              <a:t>Willingness to emotionally connect </a:t>
            </a:r>
          </a:p>
          <a:p>
            <a:r>
              <a:rPr lang="en-US" sz="2200" dirty="0"/>
              <a:t>Ability to treat folks as equals</a:t>
            </a:r>
          </a:p>
          <a:p>
            <a:r>
              <a:rPr lang="en-US" sz="2200" dirty="0"/>
              <a:t>Mutuality and collaboration</a:t>
            </a:r>
          </a:p>
          <a:p>
            <a:r>
              <a:rPr lang="en-US" sz="2200" dirty="0"/>
              <a:t>Self-care</a:t>
            </a:r>
          </a:p>
          <a:p>
            <a:r>
              <a:rPr lang="en-US" sz="2200" dirty="0"/>
              <a:t>Doing your own emotional work</a:t>
            </a:r>
            <a:br>
              <a:rPr lang="en-US" dirty="0"/>
            </a:br>
            <a:endParaRPr lang="en-CA" dirty="0"/>
          </a:p>
        </p:txBody>
      </p:sp>
    </p:spTree>
    <p:extLst>
      <p:ext uri="{BB962C8B-B14F-4D97-AF65-F5344CB8AC3E}">
        <p14:creationId xmlns:p14="http://schemas.microsoft.com/office/powerpoint/2010/main" val="2601081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rPr>
              <a:t>Approach and Language</a:t>
            </a:r>
            <a:endParaRPr lang="en-CA"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7257334"/>
              </p:ext>
            </p:extLst>
          </p:nvPr>
        </p:nvGraphicFramePr>
        <p:xfrm>
          <a:off x="508000" y="1371600"/>
          <a:ext cx="6731000" cy="5056188"/>
        </p:xfrm>
        <a:graphic>
          <a:graphicData uri="http://schemas.openxmlformats.org/drawingml/2006/table">
            <a:tbl>
              <a:tblPr firstRow="1" bandRow="1">
                <a:tableStyleId>{5C22544A-7EE6-4342-B048-85BDC9FD1C3A}</a:tableStyleId>
              </a:tblPr>
              <a:tblGrid>
                <a:gridCol w="3365500">
                  <a:extLst>
                    <a:ext uri="{9D8B030D-6E8A-4147-A177-3AD203B41FA5}">
                      <a16:colId xmlns:a16="http://schemas.microsoft.com/office/drawing/2014/main" val="20000"/>
                    </a:ext>
                  </a:extLst>
                </a:gridCol>
                <a:gridCol w="3365500">
                  <a:extLst>
                    <a:ext uri="{9D8B030D-6E8A-4147-A177-3AD203B41FA5}">
                      <a16:colId xmlns:a16="http://schemas.microsoft.com/office/drawing/2014/main" val="20001"/>
                    </a:ext>
                  </a:extLst>
                </a:gridCol>
              </a:tblGrid>
              <a:tr h="5056188">
                <a:tc>
                  <a:txBody>
                    <a:bodyPr/>
                    <a:lstStyle/>
                    <a:p>
                      <a:r>
                        <a:rPr lang="en-US" sz="1800" dirty="0">
                          <a:solidFill>
                            <a:schemeClr val="tx1"/>
                          </a:solidFill>
                        </a:rPr>
                        <a:t>Not Trauma Informed</a:t>
                      </a:r>
                    </a:p>
                    <a:p>
                      <a:pPr marL="285750" indent="-285750">
                        <a:buFont typeface="Arial" panose="020B0604020202020204" pitchFamily="34" charset="0"/>
                        <a:buChar char="•"/>
                      </a:pPr>
                      <a:r>
                        <a:rPr lang="en-US" sz="1800" dirty="0"/>
                        <a:t>My</a:t>
                      </a:r>
                      <a:r>
                        <a:rPr lang="en-US" sz="1800" baseline="0" dirty="0"/>
                        <a:t> illness</a:t>
                      </a:r>
                    </a:p>
                    <a:p>
                      <a:pPr marL="285750" indent="-285750">
                        <a:buFont typeface="Arial" panose="020B0604020202020204" pitchFamily="34" charset="0"/>
                        <a:buChar char="•"/>
                      </a:pPr>
                      <a:r>
                        <a:rPr lang="en-US" sz="1800" baseline="0" dirty="0"/>
                        <a:t>What is wrong with me?</a:t>
                      </a:r>
                    </a:p>
                    <a:p>
                      <a:pPr marL="285750" indent="-285750">
                        <a:buFont typeface="Arial" panose="020B0604020202020204" pitchFamily="34" charset="0"/>
                        <a:buChar char="•"/>
                      </a:pPr>
                      <a:r>
                        <a:rPr lang="en-US" sz="1800" baseline="0" dirty="0"/>
                        <a:t>My client/consumer</a:t>
                      </a:r>
                    </a:p>
                    <a:p>
                      <a:pPr marL="285750" indent="-285750">
                        <a:buFont typeface="Arial" panose="020B0604020202020204" pitchFamily="34" charset="0"/>
                        <a:buChar char="•"/>
                      </a:pPr>
                      <a:r>
                        <a:rPr lang="en-US" sz="1800" baseline="0" dirty="0"/>
                        <a:t>I am here to help you</a:t>
                      </a:r>
                    </a:p>
                    <a:p>
                      <a:pPr marL="285750" indent="-285750">
                        <a:buFont typeface="Arial" panose="020B0604020202020204" pitchFamily="34" charset="0"/>
                        <a:buChar char="•"/>
                      </a:pPr>
                      <a:r>
                        <a:rPr lang="en-US" sz="1800" baseline="0" dirty="0"/>
                        <a:t>Further along in recover (same as high and low function)</a:t>
                      </a:r>
                    </a:p>
                    <a:p>
                      <a:pPr marL="285750" indent="-285750">
                        <a:buFont typeface="Arial" panose="020B0604020202020204" pitchFamily="34" charset="0"/>
                        <a:buChar char="•"/>
                      </a:pPr>
                      <a:r>
                        <a:rPr lang="en-US" sz="1800" baseline="0" dirty="0"/>
                        <a:t>Coping</a:t>
                      </a:r>
                    </a:p>
                    <a:p>
                      <a:pPr marL="285750" indent="-285750">
                        <a:buFont typeface="Arial" panose="020B0604020202020204" pitchFamily="34" charset="0"/>
                        <a:buChar char="•"/>
                      </a:pPr>
                      <a:r>
                        <a:rPr lang="en-US" sz="1800" dirty="0"/>
                        <a:t>Safety is defined</a:t>
                      </a:r>
                      <a:r>
                        <a:rPr lang="en-US" sz="1800" baseline="0" dirty="0"/>
                        <a:t> as risk management</a:t>
                      </a:r>
                    </a:p>
                    <a:p>
                      <a:pPr marL="285750" indent="-285750">
                        <a:buFont typeface="Arial" panose="020B0604020202020204" pitchFamily="34" charset="0"/>
                        <a:buChar char="•"/>
                      </a:pPr>
                      <a:r>
                        <a:rPr lang="en-US" sz="1800" baseline="0" dirty="0"/>
                        <a:t>Helpers decide what helps looks like</a:t>
                      </a:r>
                    </a:p>
                    <a:p>
                      <a:pPr marL="285750" indent="-285750">
                        <a:buFont typeface="Arial" panose="020B0604020202020204" pitchFamily="34" charset="0"/>
                        <a:buChar char="•"/>
                      </a:pPr>
                      <a:r>
                        <a:rPr lang="en-US" sz="1800" baseline="0" dirty="0"/>
                        <a:t>Relationship is based on problem-solving and accessing resources</a:t>
                      </a:r>
                      <a:endParaRPr lang="en-CA" sz="1800" dirty="0"/>
                    </a:p>
                  </a:txBody>
                  <a:tcPr marL="75845" marR="75845"/>
                </a:tc>
                <a:tc>
                  <a:txBody>
                    <a:bodyPr/>
                    <a:lstStyle/>
                    <a:p>
                      <a:r>
                        <a:rPr lang="en-US" sz="1800" dirty="0">
                          <a:solidFill>
                            <a:schemeClr val="tx1"/>
                          </a:solidFill>
                        </a:rPr>
                        <a:t>Trauma Informed</a:t>
                      </a:r>
                    </a:p>
                    <a:p>
                      <a:pPr marL="285750" indent="-285750">
                        <a:buFont typeface="Arial" panose="020B0604020202020204" pitchFamily="34" charset="0"/>
                        <a:buChar char="•"/>
                      </a:pPr>
                      <a:r>
                        <a:rPr lang="en-US" sz="1800" dirty="0"/>
                        <a:t>My</a:t>
                      </a:r>
                      <a:r>
                        <a:rPr lang="en-US" sz="1800" baseline="0" dirty="0"/>
                        <a:t> Experiences</a:t>
                      </a:r>
                    </a:p>
                    <a:p>
                      <a:pPr marL="285750" indent="-285750">
                        <a:buFont typeface="Arial" panose="020B0604020202020204" pitchFamily="34" charset="0"/>
                        <a:buChar char="•"/>
                      </a:pPr>
                      <a:r>
                        <a:rPr lang="en-US" sz="1800" baseline="0" dirty="0"/>
                        <a:t>What has happened to me?</a:t>
                      </a:r>
                    </a:p>
                    <a:p>
                      <a:pPr marL="285750" indent="-285750">
                        <a:buFont typeface="Arial" panose="020B0604020202020204" pitchFamily="34" charset="0"/>
                        <a:buChar char="•"/>
                      </a:pPr>
                      <a:r>
                        <a:rPr lang="en-US" sz="1800" baseline="0" dirty="0"/>
                        <a:t>People I work with…</a:t>
                      </a:r>
                    </a:p>
                    <a:p>
                      <a:pPr marL="285750" indent="-285750">
                        <a:buFont typeface="Arial" panose="020B0604020202020204" pitchFamily="34" charset="0"/>
                        <a:buChar char="•"/>
                      </a:pPr>
                      <a:r>
                        <a:rPr lang="en-US" sz="1800" baseline="0" dirty="0"/>
                        <a:t>I am here to learn with you</a:t>
                      </a:r>
                    </a:p>
                    <a:p>
                      <a:pPr marL="285750" indent="-285750">
                        <a:buFont typeface="Arial" panose="020B0604020202020204" pitchFamily="34" charset="0"/>
                        <a:buChar char="•"/>
                      </a:pPr>
                      <a:r>
                        <a:rPr lang="en-US" sz="1800" baseline="0" dirty="0"/>
                        <a:t>Risking new thinking/ behavior</a:t>
                      </a:r>
                    </a:p>
                    <a:p>
                      <a:pPr marL="285750" indent="-285750">
                        <a:buFont typeface="Arial" panose="020B0604020202020204" pitchFamily="34" charset="0"/>
                        <a:buChar char="•"/>
                      </a:pPr>
                      <a:endParaRPr lang="en-US" sz="1800" baseline="0" dirty="0"/>
                    </a:p>
                    <a:p>
                      <a:pPr marL="285750" indent="-285750">
                        <a:buFont typeface="Arial" panose="020B0604020202020204" pitchFamily="34" charset="0"/>
                        <a:buChar char="•"/>
                      </a:pPr>
                      <a:r>
                        <a:rPr lang="en-US" sz="1800" baseline="0" dirty="0"/>
                        <a:t>Change patterns</a:t>
                      </a:r>
                    </a:p>
                    <a:p>
                      <a:pPr marL="285750" indent="-285750">
                        <a:buFont typeface="Arial" panose="020B0604020202020204" pitchFamily="34" charset="0"/>
                        <a:buChar char="•"/>
                      </a:pPr>
                      <a:r>
                        <a:rPr lang="en-US" sz="1800" baseline="0" dirty="0"/>
                        <a:t>Safety is defined by the person</a:t>
                      </a:r>
                    </a:p>
                    <a:p>
                      <a:pPr marL="285750" indent="-285750">
                        <a:buFont typeface="Arial" panose="020B0604020202020204" pitchFamily="34" charset="0"/>
                        <a:buChar char="•"/>
                      </a:pPr>
                      <a:r>
                        <a:rPr lang="en-US" sz="1800" baseline="0" dirty="0"/>
                        <a:t>People choose the help they want</a:t>
                      </a:r>
                    </a:p>
                    <a:p>
                      <a:pPr marL="285750" indent="-285750">
                        <a:buFont typeface="Arial" panose="020B0604020202020204" pitchFamily="34" charset="0"/>
                        <a:buChar char="•"/>
                      </a:pPr>
                      <a:r>
                        <a:rPr lang="en-US" sz="1800" baseline="0" dirty="0"/>
                        <a:t>Relationship is based on autonomy and connection</a:t>
                      </a:r>
                    </a:p>
                    <a:p>
                      <a:pPr marL="285750" indent="-285750">
                        <a:buFont typeface="Arial" panose="020B0604020202020204" pitchFamily="34" charset="0"/>
                        <a:buChar char="•"/>
                      </a:pPr>
                      <a:endParaRPr lang="en-US" sz="1800" baseline="0" dirty="0"/>
                    </a:p>
                    <a:p>
                      <a:pPr marL="285750" indent="-285750">
                        <a:buFont typeface="Arial" panose="020B0604020202020204" pitchFamily="34" charset="0"/>
                        <a:buChar char="•"/>
                      </a:pPr>
                      <a:endParaRPr lang="en-CA" sz="1800" dirty="0"/>
                    </a:p>
                  </a:txBody>
                  <a:tcPr marL="75845" marR="75845"/>
                </a:tc>
                <a:extLst>
                  <a:ext uri="{0D108BD9-81ED-4DB2-BD59-A6C34878D82A}">
                    <a16:rowId xmlns:a16="http://schemas.microsoft.com/office/drawing/2014/main" val="10000"/>
                  </a:ext>
                </a:extLst>
              </a:tr>
            </a:tbl>
          </a:graphicData>
        </a:graphic>
      </p:graphicFrame>
      <p:sp>
        <p:nvSpPr>
          <p:cNvPr id="5" name="TextBox 4"/>
          <p:cNvSpPr txBox="1"/>
          <p:nvPr/>
        </p:nvSpPr>
        <p:spPr>
          <a:xfrm rot="10800000" flipV="1">
            <a:off x="609600" y="6058456"/>
            <a:ext cx="6477000" cy="369332"/>
          </a:xfrm>
          <a:prstGeom prst="rect">
            <a:avLst/>
          </a:prstGeom>
          <a:noFill/>
        </p:spPr>
        <p:txBody>
          <a:bodyPr wrap="square" rtlCol="0">
            <a:spAutoFit/>
          </a:bodyPr>
          <a:lstStyle/>
          <a:p>
            <a:r>
              <a:rPr lang="en-US" dirty="0"/>
              <a:t>Adapted from Sherry Mead 2008</a:t>
            </a:r>
            <a:endParaRPr lang="en-CA" dirty="0"/>
          </a:p>
        </p:txBody>
      </p:sp>
    </p:spTree>
    <p:extLst>
      <p:ext uri="{BB962C8B-B14F-4D97-AF65-F5344CB8AC3E}">
        <p14:creationId xmlns:p14="http://schemas.microsoft.com/office/powerpoint/2010/main" val="2850814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Peer Support is Unique</a:t>
            </a:r>
            <a:endParaRPr lang="en-CA" b="1" dirty="0">
              <a:solidFill>
                <a:schemeClr val="tx1"/>
              </a:solidFill>
            </a:endParaRPr>
          </a:p>
        </p:txBody>
      </p:sp>
      <p:sp>
        <p:nvSpPr>
          <p:cNvPr id="3" name="Content Placeholder 2"/>
          <p:cNvSpPr>
            <a:spLocks noGrp="1"/>
          </p:cNvSpPr>
          <p:nvPr>
            <p:ph idx="1"/>
          </p:nvPr>
        </p:nvSpPr>
        <p:spPr>
          <a:xfrm>
            <a:off x="508001" y="1676400"/>
            <a:ext cx="6447501" cy="3880773"/>
          </a:xfrm>
        </p:spPr>
        <p:txBody>
          <a:bodyPr>
            <a:noAutofit/>
          </a:bodyPr>
          <a:lstStyle/>
          <a:p>
            <a:r>
              <a:rPr lang="en-US" sz="2800" dirty="0"/>
              <a:t>Due to stigma you might be the first person they are reaching out to help understand their experiences: mutuality</a:t>
            </a:r>
          </a:p>
          <a:p>
            <a:r>
              <a:rPr lang="en-US" sz="2800" dirty="0"/>
              <a:t>Offer an alternative to the medical model</a:t>
            </a:r>
          </a:p>
          <a:p>
            <a:r>
              <a:rPr lang="en-US" sz="2800" dirty="0"/>
              <a:t>No assessments or evaluation</a:t>
            </a:r>
          </a:p>
          <a:p>
            <a:r>
              <a:rPr lang="en-US" sz="2800" dirty="0"/>
              <a:t>Peer support values</a:t>
            </a:r>
          </a:p>
          <a:p>
            <a:r>
              <a:rPr lang="en-US" sz="2800" dirty="0"/>
              <a:t>Person centered</a:t>
            </a:r>
          </a:p>
        </p:txBody>
      </p:sp>
    </p:spTree>
    <p:extLst>
      <p:ext uri="{BB962C8B-B14F-4D97-AF65-F5344CB8AC3E}">
        <p14:creationId xmlns:p14="http://schemas.microsoft.com/office/powerpoint/2010/main" val="3170328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rPr>
              <a:t>Peer workers do not fix people… fixing = disconnection and power over</a:t>
            </a:r>
            <a:endParaRPr lang="en-CA" b="1" dirty="0">
              <a:solidFill>
                <a:schemeClr val="tx1"/>
              </a:solidFill>
            </a:endParaRPr>
          </a:p>
        </p:txBody>
      </p:sp>
      <p:sp>
        <p:nvSpPr>
          <p:cNvPr id="3" name="Content Placeholder 2"/>
          <p:cNvSpPr>
            <a:spLocks noGrp="1"/>
          </p:cNvSpPr>
          <p:nvPr>
            <p:ph idx="1"/>
          </p:nvPr>
        </p:nvSpPr>
        <p:spPr/>
        <p:txBody>
          <a:bodyPr>
            <a:normAutofit/>
          </a:bodyPr>
          <a:lstStyle/>
          <a:p>
            <a:pPr marL="68580" indent="0">
              <a:buNone/>
            </a:pPr>
            <a:r>
              <a:rPr lang="en-CA" sz="2400" i="1" dirty="0"/>
              <a:t>When you speak to me about your deepest question, </a:t>
            </a:r>
            <a:r>
              <a:rPr lang="en-CA" sz="2400" b="1" i="1" dirty="0"/>
              <a:t>you do not want to be fixed or saved: you want to be seen and heard, to have your truth acknowledged and honored. </a:t>
            </a:r>
            <a:r>
              <a:rPr lang="en-CA" sz="2400" i="1" dirty="0"/>
              <a:t>If your problem is soul-deep, your soul alone knows what you need to do about it, and my presumptuous advice will only drive your soul back into the wood.” </a:t>
            </a:r>
            <a:r>
              <a:rPr lang="en-CA" sz="2400" dirty="0"/>
              <a:t>- Parker Palmer </a:t>
            </a:r>
          </a:p>
          <a:p>
            <a:endParaRPr lang="en-CA" dirty="0"/>
          </a:p>
          <a:p>
            <a:endParaRPr lang="en-CA" dirty="0"/>
          </a:p>
        </p:txBody>
      </p:sp>
    </p:spTree>
    <p:extLst>
      <p:ext uri="{BB962C8B-B14F-4D97-AF65-F5344CB8AC3E}">
        <p14:creationId xmlns:p14="http://schemas.microsoft.com/office/powerpoint/2010/main" val="84369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rPr>
              <a:t>Trauma Experiences Disconnect People…</a:t>
            </a:r>
            <a:endParaRPr lang="en-CA" b="1" dirty="0">
              <a:solidFill>
                <a:schemeClr val="tx1"/>
              </a:solidFill>
            </a:endParaRPr>
          </a:p>
        </p:txBody>
      </p:sp>
      <p:sp>
        <p:nvSpPr>
          <p:cNvPr id="3" name="Content Placeholder 2"/>
          <p:cNvSpPr>
            <a:spLocks noGrp="1"/>
          </p:cNvSpPr>
          <p:nvPr>
            <p:ph idx="1"/>
          </p:nvPr>
        </p:nvSpPr>
        <p:spPr/>
        <p:txBody>
          <a:bodyPr>
            <a:normAutofit/>
          </a:bodyPr>
          <a:lstStyle/>
          <a:p>
            <a:pPr marL="68580" indent="0">
              <a:buNone/>
            </a:pPr>
            <a:r>
              <a:rPr lang="en-US" sz="2400" dirty="0"/>
              <a:t>By…</a:t>
            </a:r>
          </a:p>
          <a:p>
            <a:r>
              <a:rPr lang="en-US" sz="2400" dirty="0"/>
              <a:t>Making people feel powerless</a:t>
            </a:r>
          </a:p>
          <a:p>
            <a:r>
              <a:rPr lang="en-US" sz="2400" dirty="0"/>
              <a:t>Unable to trust or form close relationships</a:t>
            </a:r>
          </a:p>
          <a:p>
            <a:r>
              <a:rPr lang="en-US" sz="2400" dirty="0"/>
              <a:t>Impact relationships with self, others communities (avoidance of triggers)</a:t>
            </a:r>
          </a:p>
          <a:p>
            <a:r>
              <a:rPr lang="en-US" sz="2400" dirty="0"/>
              <a:t>Creates distance between people (isolation)</a:t>
            </a:r>
            <a:endParaRPr lang="en-CA" sz="2400" dirty="0"/>
          </a:p>
          <a:p>
            <a:pPr marL="68580" indent="0">
              <a:buNone/>
            </a:pPr>
            <a:endParaRPr lang="en-US" dirty="0"/>
          </a:p>
        </p:txBody>
      </p:sp>
    </p:spTree>
    <p:extLst>
      <p:ext uri="{BB962C8B-B14F-4D97-AF65-F5344CB8AC3E}">
        <p14:creationId xmlns:p14="http://schemas.microsoft.com/office/powerpoint/2010/main" val="3509845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rPr>
              <a:t>13 Things Peers Workers Do that Cause Disconnect…</a:t>
            </a:r>
            <a:endParaRPr lang="en-CA" b="1" dirty="0">
              <a:solidFill>
                <a:schemeClr val="tx1"/>
              </a:solidFill>
            </a:endParaRPr>
          </a:p>
        </p:txBody>
      </p:sp>
      <p:sp>
        <p:nvSpPr>
          <p:cNvPr id="3" name="Content Placeholder 2"/>
          <p:cNvSpPr>
            <a:spLocks noGrp="1"/>
          </p:cNvSpPr>
          <p:nvPr>
            <p:ph idx="1"/>
          </p:nvPr>
        </p:nvSpPr>
        <p:spPr>
          <a:xfrm>
            <a:off x="609600" y="1600200"/>
            <a:ext cx="6553200" cy="4525963"/>
          </a:xfrm>
        </p:spPr>
        <p:txBody>
          <a:bodyPr numCol="3">
            <a:normAutofit/>
          </a:bodyPr>
          <a:lstStyle/>
          <a:p>
            <a:pPr>
              <a:buFont typeface="Wingdings" panose="05000000000000000000" pitchFamily="2" charset="2"/>
              <a:buChar char="ü"/>
            </a:pPr>
            <a:r>
              <a:rPr lang="en-US" sz="2000" dirty="0">
                <a:solidFill>
                  <a:schemeClr val="tx1"/>
                </a:solidFill>
              </a:rPr>
              <a:t>Ordering, directing</a:t>
            </a:r>
          </a:p>
          <a:p>
            <a:pPr>
              <a:buFont typeface="Wingdings" panose="05000000000000000000" pitchFamily="2" charset="2"/>
              <a:buChar char="ü"/>
            </a:pPr>
            <a:r>
              <a:rPr lang="en-US" sz="2000" dirty="0">
                <a:solidFill>
                  <a:schemeClr val="tx1"/>
                </a:solidFill>
              </a:rPr>
              <a:t>Cautioning</a:t>
            </a:r>
          </a:p>
          <a:p>
            <a:pPr>
              <a:buFont typeface="Wingdings" panose="05000000000000000000" pitchFamily="2" charset="2"/>
              <a:buChar char="ü"/>
            </a:pPr>
            <a:r>
              <a:rPr lang="en-US" sz="2000" dirty="0">
                <a:solidFill>
                  <a:schemeClr val="tx1"/>
                </a:solidFill>
              </a:rPr>
              <a:t>Wanting to make a difference</a:t>
            </a:r>
          </a:p>
          <a:p>
            <a:pPr>
              <a:buFont typeface="Wingdings" panose="05000000000000000000" pitchFamily="2" charset="2"/>
              <a:buChar char="ü"/>
            </a:pPr>
            <a:r>
              <a:rPr lang="en-US" sz="2000" dirty="0">
                <a:solidFill>
                  <a:schemeClr val="tx1"/>
                </a:solidFill>
              </a:rPr>
              <a:t>Arguing or lecturing</a:t>
            </a:r>
          </a:p>
          <a:p>
            <a:pPr>
              <a:buFont typeface="Wingdings" panose="05000000000000000000" pitchFamily="2" charset="2"/>
              <a:buChar char="ü"/>
            </a:pPr>
            <a:r>
              <a:rPr lang="en-US" sz="2000" dirty="0">
                <a:solidFill>
                  <a:schemeClr val="tx1"/>
                </a:solidFill>
              </a:rPr>
              <a:t>Telling people what they should demoralizing</a:t>
            </a:r>
          </a:p>
          <a:p>
            <a:pPr>
              <a:buFont typeface="Wingdings" panose="05000000000000000000" pitchFamily="2" charset="2"/>
              <a:buChar char="ü"/>
            </a:pPr>
            <a:r>
              <a:rPr lang="en-US" sz="2000" dirty="0">
                <a:solidFill>
                  <a:schemeClr val="tx1"/>
                </a:solidFill>
              </a:rPr>
              <a:t>Being unaware of your own power</a:t>
            </a:r>
          </a:p>
          <a:p>
            <a:pPr>
              <a:buFont typeface="Wingdings" panose="05000000000000000000" pitchFamily="2" charset="2"/>
              <a:buChar char="ü"/>
            </a:pPr>
            <a:r>
              <a:rPr lang="en-US" sz="2000" dirty="0">
                <a:solidFill>
                  <a:schemeClr val="tx1"/>
                </a:solidFill>
              </a:rPr>
              <a:t>Agreeing, approving, praising</a:t>
            </a:r>
          </a:p>
          <a:p>
            <a:pPr>
              <a:buFont typeface="Wingdings" panose="05000000000000000000" pitchFamily="2" charset="2"/>
              <a:buChar char="ü"/>
            </a:pPr>
            <a:r>
              <a:rPr lang="en-US" sz="2000" dirty="0">
                <a:solidFill>
                  <a:schemeClr val="tx1"/>
                </a:solidFill>
              </a:rPr>
              <a:t>Over relating</a:t>
            </a:r>
          </a:p>
          <a:p>
            <a:pPr>
              <a:buFont typeface="Wingdings" panose="05000000000000000000" pitchFamily="2" charset="2"/>
              <a:buChar char="ü"/>
            </a:pPr>
            <a:r>
              <a:rPr lang="en-US" sz="2000" dirty="0">
                <a:solidFill>
                  <a:schemeClr val="tx1"/>
                </a:solidFill>
              </a:rPr>
              <a:t>Interpreting or analyzing</a:t>
            </a:r>
          </a:p>
          <a:p>
            <a:pPr>
              <a:buFont typeface="Wingdings" panose="05000000000000000000" pitchFamily="2" charset="2"/>
              <a:buChar char="ü"/>
            </a:pPr>
            <a:r>
              <a:rPr lang="en-US" sz="2000" dirty="0">
                <a:solidFill>
                  <a:schemeClr val="tx1"/>
                </a:solidFill>
              </a:rPr>
              <a:t>Reassuring or sympathizing</a:t>
            </a:r>
          </a:p>
          <a:p>
            <a:pPr>
              <a:buFont typeface="Wingdings" panose="05000000000000000000" pitchFamily="2" charset="2"/>
              <a:buChar char="ü"/>
            </a:pPr>
            <a:r>
              <a:rPr lang="en-US" sz="2000" dirty="0">
                <a:solidFill>
                  <a:schemeClr val="tx1"/>
                </a:solidFill>
              </a:rPr>
              <a:t>Questioning or probing</a:t>
            </a:r>
          </a:p>
          <a:p>
            <a:pPr>
              <a:buFont typeface="Wingdings" panose="05000000000000000000" pitchFamily="2" charset="2"/>
              <a:buChar char="ü"/>
            </a:pPr>
            <a:r>
              <a:rPr lang="en-US" sz="2000" dirty="0">
                <a:solidFill>
                  <a:schemeClr val="tx1"/>
                </a:solidFill>
              </a:rPr>
              <a:t>Withdrawing, joking or changing the subject</a:t>
            </a:r>
          </a:p>
          <a:p>
            <a:pPr>
              <a:buFont typeface="Wingdings" panose="05000000000000000000" pitchFamily="2" charset="2"/>
              <a:buChar char="ü"/>
            </a:pPr>
            <a:r>
              <a:rPr lang="en-US" sz="2000" dirty="0">
                <a:solidFill>
                  <a:schemeClr val="tx1"/>
                </a:solidFill>
              </a:rPr>
              <a:t>Steering the conversation or pushing your own agenda</a:t>
            </a:r>
          </a:p>
          <a:p>
            <a:br>
              <a:rPr lang="en-US" sz="800" dirty="0"/>
            </a:br>
            <a:r>
              <a:rPr lang="en-US" sz="1800" dirty="0" err="1"/>
              <a:t>Shery</a:t>
            </a:r>
            <a:r>
              <a:rPr lang="en-US" sz="1800" dirty="0"/>
              <a:t> Mead 2008</a:t>
            </a:r>
            <a:endParaRPr lang="en-CA" sz="1800" dirty="0"/>
          </a:p>
        </p:txBody>
      </p:sp>
    </p:spTree>
    <p:extLst>
      <p:ext uri="{BB962C8B-B14F-4D97-AF65-F5344CB8AC3E}">
        <p14:creationId xmlns:p14="http://schemas.microsoft.com/office/powerpoint/2010/main" val="502686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3370712"/>
              </p:ext>
            </p:extLst>
          </p:nvPr>
        </p:nvGraphicFramePr>
        <p:xfrm>
          <a:off x="381000" y="533400"/>
          <a:ext cx="7382392" cy="5833226"/>
        </p:xfrm>
        <a:graphic>
          <a:graphicData uri="http://schemas.openxmlformats.org/drawingml/2006/table">
            <a:tbl>
              <a:tblPr firstRow="1" bandRow="1">
                <a:tableStyleId>{5C22544A-7EE6-4342-B048-85BDC9FD1C3A}</a:tableStyleId>
              </a:tblPr>
              <a:tblGrid>
                <a:gridCol w="1743593">
                  <a:extLst>
                    <a:ext uri="{9D8B030D-6E8A-4147-A177-3AD203B41FA5}">
                      <a16:colId xmlns:a16="http://schemas.microsoft.com/office/drawing/2014/main" val="3319734663"/>
                    </a:ext>
                  </a:extLst>
                </a:gridCol>
                <a:gridCol w="5638799">
                  <a:extLst>
                    <a:ext uri="{9D8B030D-6E8A-4147-A177-3AD203B41FA5}">
                      <a16:colId xmlns:a16="http://schemas.microsoft.com/office/drawing/2014/main" val="3144450409"/>
                    </a:ext>
                  </a:extLst>
                </a:gridCol>
              </a:tblGrid>
              <a:tr h="596966">
                <a:tc>
                  <a:txBody>
                    <a:bodyPr/>
                    <a:lstStyle/>
                    <a:p>
                      <a:r>
                        <a:rPr lang="en-CA" sz="2000" dirty="0"/>
                        <a:t>Trauma glasses off</a:t>
                      </a:r>
                      <a:endParaRPr lang="en-US" sz="2000" dirty="0"/>
                    </a:p>
                  </a:txBody>
                  <a:tcPr/>
                </a:tc>
                <a:tc>
                  <a:txBody>
                    <a:bodyPr/>
                    <a:lstStyle/>
                    <a:p>
                      <a:r>
                        <a:rPr lang="en-CA" sz="2000" dirty="0"/>
                        <a:t>Trauma glasses on </a:t>
                      </a:r>
                      <a:endParaRPr lang="en-US" sz="2000" dirty="0"/>
                    </a:p>
                  </a:txBody>
                  <a:tcPr/>
                </a:tc>
                <a:extLst>
                  <a:ext uri="{0D108BD9-81ED-4DB2-BD59-A6C34878D82A}">
                    <a16:rowId xmlns:a16="http://schemas.microsoft.com/office/drawing/2014/main" val="4189025629"/>
                  </a:ext>
                </a:extLst>
              </a:tr>
              <a:tr h="841180">
                <a:tc>
                  <a:txBody>
                    <a:bodyPr/>
                    <a:lstStyle/>
                    <a:p>
                      <a:r>
                        <a:rPr lang="en-CA" sz="2000" dirty="0"/>
                        <a:t>Manipulative. </a:t>
                      </a:r>
                      <a:endParaRPr lang="en-US" sz="2000" dirty="0"/>
                    </a:p>
                  </a:txBody>
                  <a:tcPr/>
                </a:tc>
                <a:tc>
                  <a:txBody>
                    <a:bodyPr/>
                    <a:lstStyle/>
                    <a:p>
                      <a:r>
                        <a:rPr lang="en-CA" sz="2000" dirty="0"/>
                        <a:t>Getting needs met in ways that have worked in the past. Doing whatever is necessary to survive. </a:t>
                      </a:r>
                      <a:endParaRPr lang="en-US" sz="2000" dirty="0"/>
                    </a:p>
                  </a:txBody>
                  <a:tcPr/>
                </a:tc>
                <a:extLst>
                  <a:ext uri="{0D108BD9-81ED-4DB2-BD59-A6C34878D82A}">
                    <a16:rowId xmlns:a16="http://schemas.microsoft.com/office/drawing/2014/main" val="3688772117"/>
                  </a:ext>
                </a:extLst>
              </a:tr>
              <a:tr h="841180">
                <a:tc>
                  <a:txBody>
                    <a:bodyPr/>
                    <a:lstStyle/>
                    <a:p>
                      <a:r>
                        <a:rPr lang="en-US" sz="2000" dirty="0"/>
                        <a:t>Lazy</a:t>
                      </a:r>
                    </a:p>
                  </a:txBody>
                  <a:tcPr/>
                </a:tc>
                <a:tc>
                  <a:txBody>
                    <a:bodyPr/>
                    <a:lstStyle/>
                    <a:p>
                      <a:r>
                        <a:rPr lang="en-CA" sz="2000" dirty="0"/>
                        <a:t>Overwhelmed. Lacking the skills to make decisions about what to do first or to organize</a:t>
                      </a:r>
                      <a:endParaRPr lang="en-US" sz="2000" b="1" dirty="0"/>
                    </a:p>
                  </a:txBody>
                  <a:tcPr/>
                </a:tc>
                <a:extLst>
                  <a:ext uri="{0D108BD9-81ED-4DB2-BD59-A6C34878D82A}">
                    <a16:rowId xmlns:a16="http://schemas.microsoft.com/office/drawing/2014/main" val="3514282656"/>
                  </a:ext>
                </a:extLst>
              </a:tr>
              <a:tr h="841180">
                <a:tc>
                  <a:txBody>
                    <a:bodyPr/>
                    <a:lstStyle/>
                    <a:p>
                      <a:r>
                        <a:rPr lang="en-US" sz="2000" dirty="0"/>
                        <a:t>Resistant</a:t>
                      </a:r>
                    </a:p>
                  </a:txBody>
                  <a:tcPr/>
                </a:tc>
                <a:tc>
                  <a:txBody>
                    <a:bodyPr/>
                    <a:lstStyle/>
                    <a:p>
                      <a:r>
                        <a:rPr lang="en-CA" sz="2000" dirty="0"/>
                        <a:t>Mistrustful of others due to history of being hurt by others. Scared to make progress and then lose everything</a:t>
                      </a:r>
                      <a:endParaRPr lang="en-US" sz="2000" dirty="0"/>
                    </a:p>
                  </a:txBody>
                  <a:tcPr/>
                </a:tc>
                <a:extLst>
                  <a:ext uri="{0D108BD9-81ED-4DB2-BD59-A6C34878D82A}">
                    <a16:rowId xmlns:a16="http://schemas.microsoft.com/office/drawing/2014/main" val="3567897956"/>
                  </a:ext>
                </a:extLst>
              </a:tr>
              <a:tr h="841180">
                <a:tc>
                  <a:txBody>
                    <a:bodyPr/>
                    <a:lstStyle/>
                    <a:p>
                      <a:r>
                        <a:rPr lang="en-US" sz="2000" dirty="0"/>
                        <a:t>Unmotivated</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CA" sz="2000" dirty="0"/>
                        <a:t>Depressed. Fearful. Overwhelmed. “Frozen.”</a:t>
                      </a:r>
                      <a:endParaRPr lang="en-US" sz="2000" dirty="0"/>
                    </a:p>
                    <a:p>
                      <a:endParaRPr lang="en-US" sz="2000" dirty="0"/>
                    </a:p>
                  </a:txBody>
                  <a:tcPr/>
                </a:tc>
                <a:extLst>
                  <a:ext uri="{0D108BD9-81ED-4DB2-BD59-A6C34878D82A}">
                    <a16:rowId xmlns:a16="http://schemas.microsoft.com/office/drawing/2014/main" val="2602821621"/>
                  </a:ext>
                </a:extLst>
              </a:tr>
              <a:tr h="596966">
                <a:tc>
                  <a:txBody>
                    <a:bodyPr/>
                    <a:lstStyle/>
                    <a:p>
                      <a:r>
                        <a:rPr lang="en-US" sz="2000" dirty="0"/>
                        <a:t>Disrespectful</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CA" sz="2000" dirty="0"/>
                        <a:t>Feeling threatened, unsafe, out of control. </a:t>
                      </a:r>
                      <a:endParaRPr lang="en-US" sz="2000" dirty="0"/>
                    </a:p>
                  </a:txBody>
                  <a:tcPr/>
                </a:tc>
                <a:extLst>
                  <a:ext uri="{0D108BD9-81ED-4DB2-BD59-A6C34878D82A}">
                    <a16:rowId xmlns:a16="http://schemas.microsoft.com/office/drawing/2014/main" val="637548186"/>
                  </a:ext>
                </a:extLst>
              </a:tr>
              <a:tr h="84118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CA" sz="2000" dirty="0"/>
                        <a:t>Attention-Seeking</a:t>
                      </a:r>
                      <a:endParaRPr lang="en-US" sz="2000"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CA" sz="2000" dirty="0"/>
                        <a:t>Feeling disconnected, alone, or unheard by others. Looking for connection. </a:t>
                      </a:r>
                      <a:endParaRPr lang="en-US" sz="2000" dirty="0"/>
                    </a:p>
                  </a:txBody>
                  <a:tcPr/>
                </a:tc>
                <a:extLst>
                  <a:ext uri="{0D108BD9-81ED-4DB2-BD59-A6C34878D82A}">
                    <a16:rowId xmlns:a16="http://schemas.microsoft.com/office/drawing/2014/main" val="27275553"/>
                  </a:ext>
                </a:extLst>
              </a:tr>
            </a:tbl>
          </a:graphicData>
        </a:graphic>
      </p:graphicFrame>
    </p:spTree>
    <p:extLst>
      <p:ext uri="{BB962C8B-B14F-4D97-AF65-F5344CB8AC3E}">
        <p14:creationId xmlns:p14="http://schemas.microsoft.com/office/powerpoint/2010/main" val="159880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371600"/>
            <a:ext cx="7010400" cy="5486399"/>
          </a:xfrm>
        </p:spPr>
        <p:txBody>
          <a:bodyPr numCol="2">
            <a:noAutofit/>
          </a:bodyPr>
          <a:lstStyle/>
          <a:p>
            <a:r>
              <a:rPr lang="en-US" sz="2000" dirty="0"/>
              <a:t>What Is Trauma?</a:t>
            </a:r>
          </a:p>
          <a:p>
            <a:r>
              <a:rPr lang="en-US" sz="2000" dirty="0"/>
              <a:t>Impacts of Trauma</a:t>
            </a:r>
          </a:p>
          <a:p>
            <a:r>
              <a:rPr lang="en-US" sz="2000" dirty="0"/>
              <a:t>Trauma and Mental Health and Addiction Systems</a:t>
            </a:r>
          </a:p>
          <a:p>
            <a:r>
              <a:rPr lang="en-US" sz="2000" dirty="0"/>
              <a:t>Peer Support &amp; Trauma Informed Care</a:t>
            </a:r>
          </a:p>
          <a:p>
            <a:r>
              <a:rPr lang="en-US" sz="2000" dirty="0"/>
              <a:t>Practices of Trauma Informed Peer Support</a:t>
            </a:r>
          </a:p>
          <a:p>
            <a:r>
              <a:rPr lang="en-US" sz="2000" dirty="0"/>
              <a:t>Vicarious Trauma</a:t>
            </a:r>
          </a:p>
          <a:p>
            <a:r>
              <a:rPr lang="en-US" sz="2000" dirty="0"/>
              <a:t>Trauma Informed Use of Lived Experience</a:t>
            </a:r>
          </a:p>
          <a:p>
            <a:r>
              <a:rPr lang="en-US" sz="2000" dirty="0"/>
              <a:t>Practice Scenarios</a:t>
            </a:r>
          </a:p>
          <a:p>
            <a:r>
              <a:rPr lang="en-US" sz="2000" dirty="0"/>
              <a:t>Recovery and Post Traumatic Growth</a:t>
            </a:r>
            <a:endParaRPr lang="en-US" sz="1800" dirty="0"/>
          </a:p>
        </p:txBody>
      </p:sp>
    </p:spTree>
    <p:extLst>
      <p:ext uri="{BB962C8B-B14F-4D97-AF65-F5344CB8AC3E}">
        <p14:creationId xmlns:p14="http://schemas.microsoft.com/office/powerpoint/2010/main" val="3098135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Vicarious Trauma?</a:t>
            </a:r>
            <a:endParaRPr lang="en-CA" b="1" dirty="0"/>
          </a:p>
        </p:txBody>
      </p:sp>
      <p:sp>
        <p:nvSpPr>
          <p:cNvPr id="3" name="Content Placeholder 2"/>
          <p:cNvSpPr>
            <a:spLocks noGrp="1"/>
          </p:cNvSpPr>
          <p:nvPr>
            <p:ph idx="1"/>
          </p:nvPr>
        </p:nvSpPr>
        <p:spPr/>
        <p:txBody>
          <a:bodyPr>
            <a:normAutofit fontScale="92500" lnSpcReduction="10000"/>
          </a:bodyPr>
          <a:lstStyle/>
          <a:p>
            <a:pPr marL="68580" indent="0">
              <a:buNone/>
            </a:pPr>
            <a:r>
              <a:rPr lang="en-CA" sz="3000" dirty="0"/>
              <a:t>Vicarious traumatization can be thought as when a peer helper is emotionally engaged and working with folks who experience Trauma and it  can shift or disrupt your sense of hope and meaning in your life.</a:t>
            </a:r>
          </a:p>
          <a:p>
            <a:pPr marL="68580" indent="0">
              <a:buNone/>
            </a:pPr>
            <a:endParaRPr lang="en-US" dirty="0"/>
          </a:p>
          <a:p>
            <a:pPr marL="68580" indent="0">
              <a:buNone/>
            </a:pPr>
            <a:endParaRPr lang="en-CA" sz="4700" dirty="0"/>
          </a:p>
          <a:p>
            <a:pPr marL="68580" indent="0">
              <a:buNone/>
            </a:pPr>
            <a:r>
              <a:rPr lang="en-CA" sz="2400" dirty="0">
                <a:hlinkClick r:id="rId3"/>
              </a:rPr>
              <a:t>Compassion Satisfaction Scale</a:t>
            </a:r>
            <a:endParaRPr lang="en-CA" sz="2400" dirty="0"/>
          </a:p>
        </p:txBody>
      </p:sp>
    </p:spTree>
    <p:extLst>
      <p:ext uri="{BB962C8B-B14F-4D97-AF65-F5344CB8AC3E}">
        <p14:creationId xmlns:p14="http://schemas.microsoft.com/office/powerpoint/2010/main" val="221110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Vicarious Trauma</a:t>
            </a:r>
            <a:endParaRPr lang="en-CA" b="1" dirty="0"/>
          </a:p>
        </p:txBody>
      </p:sp>
      <p:sp>
        <p:nvSpPr>
          <p:cNvPr id="3" name="Content Placeholder 2"/>
          <p:cNvSpPr>
            <a:spLocks noGrp="1"/>
          </p:cNvSpPr>
          <p:nvPr>
            <p:ph idx="1"/>
          </p:nvPr>
        </p:nvSpPr>
        <p:spPr/>
        <p:txBody>
          <a:bodyPr>
            <a:noAutofit/>
          </a:bodyPr>
          <a:lstStyle/>
          <a:p>
            <a:pPr marL="68580" indent="0">
              <a:buNone/>
            </a:pPr>
            <a:r>
              <a:rPr lang="en-US" sz="2400" dirty="0"/>
              <a:t>Evidence also shows helping professionals who are engaged, committed and emotionally present are more at risk for vicarious trauma. </a:t>
            </a:r>
          </a:p>
          <a:p>
            <a:pPr marL="68580" indent="0">
              <a:buNone/>
            </a:pPr>
            <a:endParaRPr lang="en-US" sz="2400" dirty="0"/>
          </a:p>
          <a:p>
            <a:pPr marL="68580" indent="0">
              <a:buNone/>
            </a:pPr>
            <a:r>
              <a:rPr lang="en-US" sz="2400" dirty="0"/>
              <a:t>Further evidence shows that for peers if their work place culture does not emphasize person centered care, self determination and hope they are less likely to receive the benefits of post-traumatic growth and the humanistic growth of mutual aid. </a:t>
            </a:r>
            <a:endParaRPr lang="en-CA" sz="2400" dirty="0"/>
          </a:p>
        </p:txBody>
      </p:sp>
      <p:sp>
        <p:nvSpPr>
          <p:cNvPr id="4" name="AutoShape 2" descr="Image result for Howeve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 y="406540"/>
            <a:ext cx="1350366" cy="87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113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a:t>
            </a:r>
            <a:r>
              <a:rPr lang="en-US" b="1" dirty="0"/>
              <a:t>16 Warning Signs of Trauma Exposure Response</a:t>
            </a:r>
            <a:endParaRPr lang="en-CA" b="1" dirty="0"/>
          </a:p>
        </p:txBody>
      </p:sp>
      <p:sp>
        <p:nvSpPr>
          <p:cNvPr id="3" name="Content Placeholder 2"/>
          <p:cNvSpPr>
            <a:spLocks noGrp="1"/>
          </p:cNvSpPr>
          <p:nvPr>
            <p:ph idx="1"/>
          </p:nvPr>
        </p:nvSpPr>
        <p:spPr>
          <a:xfrm>
            <a:off x="508001" y="1676400"/>
            <a:ext cx="6447501" cy="4364963"/>
          </a:xfrm>
        </p:spPr>
        <p:txBody>
          <a:bodyPr numCol="2">
            <a:normAutofit/>
          </a:bodyPr>
          <a:lstStyle/>
          <a:p>
            <a:r>
              <a:rPr lang="en-US" sz="1800" dirty="0"/>
              <a:t>Feeling Helpless and Hopeless</a:t>
            </a:r>
          </a:p>
          <a:p>
            <a:r>
              <a:rPr lang="en-US" sz="1800" dirty="0"/>
              <a:t>A Sense That One Can Never Do Enough</a:t>
            </a:r>
          </a:p>
          <a:p>
            <a:r>
              <a:rPr lang="en-US" sz="1800" dirty="0"/>
              <a:t>Hypervigilance – everything needs to happen now!</a:t>
            </a:r>
          </a:p>
          <a:p>
            <a:r>
              <a:rPr lang="en-US" sz="1800" dirty="0"/>
              <a:t>Diminished Creativity</a:t>
            </a:r>
          </a:p>
          <a:p>
            <a:r>
              <a:rPr lang="en-US" sz="1800" dirty="0"/>
              <a:t>Inability to Embrace Complexity</a:t>
            </a:r>
          </a:p>
          <a:p>
            <a:r>
              <a:rPr lang="en-US" sz="1800" dirty="0"/>
              <a:t>Minimizing</a:t>
            </a:r>
          </a:p>
          <a:p>
            <a:r>
              <a:rPr lang="en-US" sz="1800" dirty="0"/>
              <a:t>Chronic Exhaustion/Physical Ailments</a:t>
            </a:r>
          </a:p>
          <a:p>
            <a:r>
              <a:rPr lang="en-US" sz="1800" dirty="0"/>
              <a:t>Inability to listen/deliberate avoidance</a:t>
            </a:r>
          </a:p>
          <a:p>
            <a:r>
              <a:rPr lang="en-US" sz="1800" dirty="0"/>
              <a:t>Dissociative Moments</a:t>
            </a:r>
          </a:p>
          <a:p>
            <a:r>
              <a:rPr lang="en-US" sz="1800" dirty="0"/>
              <a:t>Sense of Persecution</a:t>
            </a:r>
          </a:p>
          <a:p>
            <a:r>
              <a:rPr lang="en-US" sz="1800" dirty="0"/>
              <a:t>Guilt</a:t>
            </a:r>
          </a:p>
          <a:p>
            <a:r>
              <a:rPr lang="en-US" sz="1800" dirty="0"/>
              <a:t>Fear</a:t>
            </a:r>
          </a:p>
          <a:p>
            <a:r>
              <a:rPr lang="en-US" sz="1800" dirty="0"/>
              <a:t>Anger and Cynicism</a:t>
            </a:r>
          </a:p>
          <a:p>
            <a:r>
              <a:rPr lang="en-US" sz="1800" dirty="0"/>
              <a:t>Inability to Emotionally Empathize/Numbing</a:t>
            </a:r>
          </a:p>
          <a:p>
            <a:r>
              <a:rPr lang="en-US" sz="1800" dirty="0"/>
              <a:t>Addiction</a:t>
            </a:r>
          </a:p>
          <a:p>
            <a:r>
              <a:rPr lang="en-US" sz="1800" dirty="0"/>
              <a:t>Grandiosity </a:t>
            </a:r>
          </a:p>
          <a:p>
            <a:endParaRPr lang="en-CA" dirty="0"/>
          </a:p>
        </p:txBody>
      </p:sp>
    </p:spTree>
    <p:extLst>
      <p:ext uri="{BB962C8B-B14F-4D97-AF65-F5344CB8AC3E}">
        <p14:creationId xmlns:p14="http://schemas.microsoft.com/office/powerpoint/2010/main" val="1131503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 of Trauma Informed Practice </a:t>
            </a:r>
          </a:p>
        </p:txBody>
      </p:sp>
      <p:sp>
        <p:nvSpPr>
          <p:cNvPr id="3" name="Content Placeholder 2"/>
          <p:cNvSpPr>
            <a:spLocks noGrp="1"/>
          </p:cNvSpPr>
          <p:nvPr>
            <p:ph idx="1"/>
          </p:nvPr>
        </p:nvSpPr>
        <p:spPr>
          <a:xfrm>
            <a:off x="508001" y="1524000"/>
            <a:ext cx="6447501" cy="4517363"/>
          </a:xfrm>
        </p:spPr>
        <p:txBody>
          <a:bodyPr numCol="2">
            <a:normAutofit/>
          </a:bodyPr>
          <a:lstStyle/>
          <a:p>
            <a:r>
              <a:rPr lang="en-CA" sz="2000" dirty="0"/>
              <a:t>Invite conversation</a:t>
            </a:r>
          </a:p>
          <a:p>
            <a:r>
              <a:rPr lang="en-CA" sz="2000" dirty="0"/>
              <a:t>Allow silence</a:t>
            </a:r>
          </a:p>
          <a:p>
            <a:r>
              <a:rPr lang="en-CA" sz="2000" dirty="0"/>
              <a:t>Allow expression of emotions </a:t>
            </a:r>
          </a:p>
          <a:p>
            <a:r>
              <a:rPr lang="en-CA" sz="2000" dirty="0"/>
              <a:t>Stay with survivor in their pain</a:t>
            </a:r>
          </a:p>
          <a:p>
            <a:r>
              <a:rPr lang="en-CA" sz="2000" dirty="0"/>
              <a:t>Ask “What can I do for you now &amp; later Say “I don’t know” (answering, “why did this happen to me” etc.)</a:t>
            </a:r>
          </a:p>
          <a:p>
            <a:r>
              <a:rPr lang="en-CA" sz="2000" dirty="0"/>
              <a:t>Ask what has brought comfort in the past and if this can be accessed now.</a:t>
            </a:r>
          </a:p>
          <a:p>
            <a:r>
              <a:rPr lang="en-CA" sz="2000" dirty="0"/>
              <a:t>Reflect and clarify to be sure you understand</a:t>
            </a:r>
          </a:p>
          <a:p>
            <a:r>
              <a:rPr lang="en-CA" sz="2000" dirty="0"/>
              <a:t>Ask, “what should I ask you?”</a:t>
            </a:r>
            <a:endParaRPr lang="en-US" sz="2000" dirty="0"/>
          </a:p>
        </p:txBody>
      </p:sp>
      <p:sp>
        <p:nvSpPr>
          <p:cNvPr id="4" name="Rectangle 3"/>
          <p:cNvSpPr/>
          <p:nvPr/>
        </p:nvSpPr>
        <p:spPr>
          <a:xfrm>
            <a:off x="508001" y="6008706"/>
            <a:ext cx="7391400" cy="646331"/>
          </a:xfrm>
          <a:prstGeom prst="rect">
            <a:avLst/>
          </a:prstGeom>
        </p:spPr>
        <p:txBody>
          <a:bodyPr wrap="square">
            <a:spAutoFit/>
          </a:bodyPr>
          <a:lstStyle/>
          <a:p>
            <a:r>
              <a:rPr lang="en-US" dirty="0">
                <a:hlinkClick r:id="rId3"/>
              </a:rPr>
              <a:t>https://dhhr.wv.gov/bhhf/ibhc/Documents/Presentations1115/BH%20conferenceTICPrinciples%20%20Case%20Examples%20FINAL.pdf</a:t>
            </a:r>
            <a:endParaRPr lang="en-US" dirty="0"/>
          </a:p>
        </p:txBody>
      </p:sp>
    </p:spTree>
    <p:extLst>
      <p:ext uri="{BB962C8B-B14F-4D97-AF65-F5344CB8AC3E}">
        <p14:creationId xmlns:p14="http://schemas.microsoft.com/office/powerpoint/2010/main" val="3980501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Don’ts of Trauma Informed Practice</a:t>
            </a:r>
          </a:p>
        </p:txBody>
      </p:sp>
      <p:sp>
        <p:nvSpPr>
          <p:cNvPr id="3" name="Content Placeholder 2"/>
          <p:cNvSpPr>
            <a:spLocks noGrp="1"/>
          </p:cNvSpPr>
          <p:nvPr>
            <p:ph idx="1"/>
          </p:nvPr>
        </p:nvSpPr>
        <p:spPr>
          <a:xfrm>
            <a:off x="609600" y="1237343"/>
            <a:ext cx="6447501" cy="3880773"/>
          </a:xfrm>
        </p:spPr>
        <p:txBody>
          <a:bodyPr>
            <a:noAutofit/>
          </a:bodyPr>
          <a:lstStyle/>
          <a:p>
            <a:r>
              <a:rPr lang="en-CA" sz="2000" dirty="0"/>
              <a:t>Demand eye contact </a:t>
            </a:r>
          </a:p>
          <a:p>
            <a:r>
              <a:rPr lang="en-CA" sz="2000" dirty="0"/>
              <a:t>Get too close </a:t>
            </a:r>
          </a:p>
          <a:p>
            <a:r>
              <a:rPr lang="en-CA" sz="2000" dirty="0"/>
              <a:t>Talk too much </a:t>
            </a:r>
          </a:p>
          <a:p>
            <a:r>
              <a:rPr lang="en-CA" sz="2000" dirty="0"/>
              <a:t>Ask too many questions </a:t>
            </a:r>
          </a:p>
          <a:p>
            <a:r>
              <a:rPr lang="en-CA" sz="2000" dirty="0"/>
              <a:t>Make promises you cannot keep (I’ll make sure you are safe.) Use platitudes (this will make you stronger later) </a:t>
            </a:r>
          </a:p>
          <a:p>
            <a:r>
              <a:rPr lang="en-CA" sz="2000" dirty="0"/>
              <a:t>Say, “you should be over this by now,” or “you have to forgive the perpetrators(s) so you can start to heal.” </a:t>
            </a:r>
          </a:p>
          <a:p>
            <a:r>
              <a:rPr lang="en-CA" sz="2000" dirty="0"/>
              <a:t>Touch without spoken permission </a:t>
            </a:r>
          </a:p>
          <a:p>
            <a:r>
              <a:rPr lang="en-CA" sz="2000" dirty="0"/>
              <a:t>Talk about your own trauma…without permission from the survivor</a:t>
            </a:r>
          </a:p>
          <a:p>
            <a:r>
              <a:rPr lang="en-CA" sz="2000" dirty="0"/>
              <a:t>Ask survivor to tell you about the traumatic incident(s)</a:t>
            </a:r>
            <a:endParaRPr lang="en-US" sz="2000" dirty="0"/>
          </a:p>
        </p:txBody>
      </p:sp>
    </p:spTree>
    <p:extLst>
      <p:ext uri="{BB962C8B-B14F-4D97-AF65-F5344CB8AC3E}">
        <p14:creationId xmlns:p14="http://schemas.microsoft.com/office/powerpoint/2010/main" val="405692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666" y="1600200"/>
            <a:ext cx="6447501" cy="3880773"/>
          </a:xfrm>
        </p:spPr>
        <p:txBody>
          <a:bodyPr>
            <a:noAutofit/>
          </a:bodyPr>
          <a:lstStyle/>
          <a:p>
            <a:pPr lvl="1">
              <a:buFont typeface="Wingdings" panose="05000000000000000000" pitchFamily="2" charset="2"/>
              <a:buChar char="q"/>
            </a:pPr>
            <a:r>
              <a:rPr lang="en-CA" sz="2400" b="1" dirty="0"/>
              <a:t>Names people or describes people in detail, or describes a traumatic event in detail</a:t>
            </a:r>
          </a:p>
          <a:p>
            <a:pPr lvl="1">
              <a:buFont typeface="Wingdings" panose="05000000000000000000" pitchFamily="2" charset="2"/>
              <a:buChar char="q"/>
            </a:pPr>
            <a:r>
              <a:rPr lang="en-US" sz="2000" dirty="0"/>
              <a:t>Glorifies any traumatic experience including systemic trauma (poverty) or unhealthy practices/choices</a:t>
            </a:r>
            <a:endParaRPr lang="en-CA" sz="2000" dirty="0"/>
          </a:p>
          <a:p>
            <a:pPr lvl="1">
              <a:buFont typeface="Wingdings" panose="05000000000000000000" pitchFamily="2" charset="2"/>
              <a:buChar char="q"/>
            </a:pPr>
            <a:r>
              <a:rPr lang="en-CA" sz="2000" dirty="0"/>
              <a:t>Is more about how bad it got than it is about my recovery and how I got better</a:t>
            </a:r>
          </a:p>
          <a:p>
            <a:pPr lvl="1">
              <a:buFont typeface="Wingdings" panose="05000000000000000000" pitchFamily="2" charset="2"/>
              <a:buChar char="q"/>
            </a:pPr>
            <a:r>
              <a:rPr lang="en-CA" sz="2000" dirty="0"/>
              <a:t>Reinforces myths or stereotypes or oppressive structures</a:t>
            </a:r>
          </a:p>
          <a:p>
            <a:pPr lvl="1">
              <a:buFont typeface="Wingdings" panose="05000000000000000000" pitchFamily="2" charset="2"/>
              <a:buChar char="q"/>
            </a:pPr>
            <a:r>
              <a:rPr lang="en-CA" sz="2000" dirty="0"/>
              <a:t>Isn’t developmentally suited to the audience (e.g., youth / children vs adults)</a:t>
            </a:r>
          </a:p>
          <a:p>
            <a:pPr lvl="1">
              <a:buFont typeface="Wingdings" panose="05000000000000000000" pitchFamily="2" charset="2"/>
              <a:buChar char="q"/>
            </a:pPr>
            <a:r>
              <a:rPr lang="en-US" sz="2000" dirty="0"/>
              <a:t>Is an advertisement for a service or medication or treatment</a:t>
            </a:r>
            <a:endParaRPr lang="en-CA" sz="2000" dirty="0"/>
          </a:p>
        </p:txBody>
      </p:sp>
      <p:sp>
        <p:nvSpPr>
          <p:cNvPr id="2" name="Title 1"/>
          <p:cNvSpPr>
            <a:spLocks noGrp="1"/>
          </p:cNvSpPr>
          <p:nvPr>
            <p:ph type="title"/>
          </p:nvPr>
        </p:nvSpPr>
        <p:spPr/>
        <p:txBody>
          <a:bodyPr>
            <a:normAutofit/>
          </a:bodyPr>
          <a:lstStyle/>
          <a:p>
            <a:r>
              <a:rPr lang="en-CA" dirty="0"/>
              <a:t>Your Lived Experience Sharing Is Not Trauma-Informed if it…</a:t>
            </a:r>
          </a:p>
        </p:txBody>
      </p:sp>
    </p:spTree>
    <p:extLst>
      <p:ext uri="{BB962C8B-B14F-4D97-AF65-F5344CB8AC3E}">
        <p14:creationId xmlns:p14="http://schemas.microsoft.com/office/powerpoint/2010/main" val="4259401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 Peer Support</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5389749"/>
              </p:ext>
            </p:extLst>
          </p:nvPr>
        </p:nvGraphicFramePr>
        <p:xfrm>
          <a:off x="300702" y="838200"/>
          <a:ext cx="6654800"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8577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Focus on the impact of the trauma now, not what happened then…</a:t>
            </a:r>
            <a:br>
              <a:rPr lang="en-US" sz="2800" dirty="0"/>
            </a:br>
            <a:r>
              <a:rPr lang="en-US" sz="2800" i="1" dirty="0"/>
              <a:t>Gladys mostly wants to talk about the details of what happened to her. She has a tough time talking about her life now. What could you say? </a:t>
            </a:r>
            <a:br>
              <a:rPr lang="en-US" sz="2800" i="1" dirty="0"/>
            </a:br>
            <a:br>
              <a:rPr lang="en-US" dirty="0"/>
            </a:br>
            <a:r>
              <a:rPr lang="en-US" dirty="0"/>
              <a:t>	</a:t>
            </a:r>
          </a:p>
        </p:txBody>
      </p:sp>
      <p:sp>
        <p:nvSpPr>
          <p:cNvPr id="3" name="Content Placeholder 2"/>
          <p:cNvSpPr>
            <a:spLocks noGrp="1"/>
          </p:cNvSpPr>
          <p:nvPr>
            <p:ph idx="1"/>
          </p:nvPr>
        </p:nvSpPr>
        <p:spPr>
          <a:xfrm>
            <a:off x="508001" y="2942980"/>
            <a:ext cx="6447501" cy="3907763"/>
          </a:xfrm>
        </p:spPr>
        <p:txBody>
          <a:bodyPr>
            <a:normAutofit/>
          </a:bodyPr>
          <a:lstStyle/>
          <a:p>
            <a:r>
              <a:rPr lang="en-US" sz="1800" i="1" dirty="0"/>
              <a:t>“Gladys it sounds like what happened to you is really sticking with you. I am glad you want to talk to me about it. When you talk about your experience can you please not go into too many details? I want to be able to listen to you fully and worry that too many details will bring up my own past traumas.” </a:t>
            </a:r>
          </a:p>
          <a:p>
            <a:r>
              <a:rPr lang="en-US" sz="1800" i="1" dirty="0"/>
              <a:t>“Gladys would you tell me about how what you experienced is impacting on your life now?” </a:t>
            </a:r>
          </a:p>
          <a:p>
            <a:r>
              <a:rPr lang="en-US" sz="1800" i="1" dirty="0"/>
              <a:t>“Gladys I am so sorry for the things your experienced in the past. I have experienced tough things to, including abuse. While I won’t share details, I am happy to share some of what helped me through it.”</a:t>
            </a:r>
          </a:p>
          <a:p>
            <a:endParaRPr lang="en-US" dirty="0"/>
          </a:p>
        </p:txBody>
      </p:sp>
    </p:spTree>
    <p:extLst>
      <p:ext uri="{BB962C8B-B14F-4D97-AF65-F5344CB8AC3E}">
        <p14:creationId xmlns:p14="http://schemas.microsoft.com/office/powerpoint/2010/main" val="108143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In peer support group a member begins to go into detail about a car accident they were in. Group members are interested. What do you say to the group?</a:t>
            </a:r>
            <a:br>
              <a:rPr lang="en-US" sz="2400" dirty="0"/>
            </a:br>
            <a:endParaRPr lang="en-CA" dirty="0"/>
          </a:p>
        </p:txBody>
      </p:sp>
      <p:sp>
        <p:nvSpPr>
          <p:cNvPr id="3" name="Content Placeholder 2"/>
          <p:cNvSpPr>
            <a:spLocks noGrp="1"/>
          </p:cNvSpPr>
          <p:nvPr>
            <p:ph idx="1"/>
          </p:nvPr>
        </p:nvSpPr>
        <p:spPr/>
        <p:txBody>
          <a:bodyPr>
            <a:normAutofit lnSpcReduction="10000"/>
          </a:bodyPr>
          <a:lstStyle/>
          <a:p>
            <a:r>
              <a:rPr lang="en-US" sz="2000" i="1" dirty="0"/>
              <a:t>Facilitator: “We can talk about what happened if Chris wants to, but without details. Let’s not ask questions about details and let’s keep each other safe by not painting a picture of what happened.”</a:t>
            </a:r>
          </a:p>
          <a:p>
            <a:r>
              <a:rPr lang="en-US" sz="2000" i="1" dirty="0"/>
              <a:t>Chris “there was a car accident and my spouse is still very severely injured and in a wheelchair from it”  </a:t>
            </a:r>
          </a:p>
          <a:p>
            <a:r>
              <a:rPr lang="en-US" sz="2000" i="1" dirty="0"/>
              <a:t>Group member “What a terrible experience the car accident sounds like. Life now sounds more difficult” </a:t>
            </a:r>
            <a:r>
              <a:rPr lang="en-US" sz="2000" b="1" dirty="0">
                <a:sym typeface="Wingdings" panose="05000000000000000000" pitchFamily="2" charset="2"/>
              </a:rPr>
              <a:t> invites exploration of loss, and other impacts of trauma, then conversation can flow to current coping and posttraumatic growth</a:t>
            </a:r>
            <a:endParaRPr lang="en-CA" b="1" dirty="0"/>
          </a:p>
        </p:txBody>
      </p:sp>
    </p:spTree>
    <p:extLst>
      <p:ext uri="{BB962C8B-B14F-4D97-AF65-F5344CB8AC3E}">
        <p14:creationId xmlns:p14="http://schemas.microsoft.com/office/powerpoint/2010/main" val="187066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87" y="609600"/>
            <a:ext cx="6462016" cy="1752600"/>
          </a:xfrm>
        </p:spPr>
        <p:txBody>
          <a:bodyPr>
            <a:normAutofit fontScale="90000"/>
          </a:bodyPr>
          <a:lstStyle/>
          <a:p>
            <a:r>
              <a:rPr lang="en-US" sz="2400" dirty="0"/>
              <a:t>Setting a boundary later…</a:t>
            </a:r>
            <a:br>
              <a:rPr lang="en-US" sz="2400" dirty="0"/>
            </a:br>
            <a:r>
              <a:rPr lang="en-US" sz="2400" dirty="0" err="1"/>
              <a:t>Ahbed</a:t>
            </a:r>
            <a:r>
              <a:rPr lang="en-US" sz="2400" dirty="0"/>
              <a:t> wants to talk about his terrifying nightmares, at first it was interesting for you to hear but you now feel you need to set a boundary with him.</a:t>
            </a:r>
            <a:endParaRPr lang="en-CA" dirty="0"/>
          </a:p>
        </p:txBody>
      </p:sp>
      <p:sp>
        <p:nvSpPr>
          <p:cNvPr id="3" name="Content Placeholder 2"/>
          <p:cNvSpPr>
            <a:spLocks noGrp="1"/>
          </p:cNvSpPr>
          <p:nvPr>
            <p:ph idx="1"/>
          </p:nvPr>
        </p:nvSpPr>
        <p:spPr>
          <a:xfrm>
            <a:off x="493487" y="2362200"/>
            <a:ext cx="6447501" cy="3880773"/>
          </a:xfrm>
        </p:spPr>
        <p:txBody>
          <a:bodyPr>
            <a:normAutofit/>
          </a:bodyPr>
          <a:lstStyle/>
          <a:p>
            <a:r>
              <a:rPr lang="en-US" sz="1600" i="1" dirty="0"/>
              <a:t>“</a:t>
            </a:r>
            <a:r>
              <a:rPr lang="en-US" sz="1600" i="1" dirty="0" err="1"/>
              <a:t>Ahbed</a:t>
            </a:r>
            <a:r>
              <a:rPr lang="en-US" sz="1600" i="1" dirty="0"/>
              <a:t>, I know that last time we talked you shared details of your nightmares with me and I was interested. Afterwards I spent a lot of time thinking about the details of what you shared with me. It really stuck with me. I can imagine how hard this has been for you. I want to ask that in our future conversations we talk about how this trauma impacts on your life without the details of the nightmares? We can talk about how the nightmares are impacting on you without the details of what goes on in them. </a:t>
            </a:r>
          </a:p>
        </p:txBody>
      </p:sp>
      <p:graphicFrame>
        <p:nvGraphicFramePr>
          <p:cNvPr id="4" name="Content Placeholder 3"/>
          <p:cNvGraphicFramePr>
            <a:graphicFrameLocks/>
          </p:cNvGraphicFramePr>
          <p:nvPr>
            <p:extLst>
              <p:ext uri="{D42A27DB-BD31-4B8C-83A1-F6EECF244321}">
                <p14:modId xmlns:p14="http://schemas.microsoft.com/office/powerpoint/2010/main" val="2274487809"/>
              </p:ext>
            </p:extLst>
          </p:nvPr>
        </p:nvGraphicFramePr>
        <p:xfrm>
          <a:off x="508001" y="3985306"/>
          <a:ext cx="6654800" cy="289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53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508001" y="1828800"/>
            <a:ext cx="6447500" cy="4212562"/>
          </a:xfrm>
        </p:spPr>
        <p:txBody>
          <a:bodyPr>
            <a:normAutofit fontScale="85000" lnSpcReduction="10000"/>
          </a:bodyPr>
          <a:lstStyle/>
          <a:p>
            <a:r>
              <a:rPr lang="en-US" sz="4800" dirty="0">
                <a:solidFill>
                  <a:schemeClr val="accent1"/>
                </a:solidFill>
              </a:rPr>
              <a:t>Trauma informed practice</a:t>
            </a:r>
          </a:p>
          <a:p>
            <a:r>
              <a:rPr lang="en-US" sz="2800" b="1" dirty="0">
                <a:solidFill>
                  <a:schemeClr val="accent1"/>
                </a:solidFill>
              </a:rPr>
              <a:t>Trauma</a:t>
            </a:r>
            <a:r>
              <a:rPr lang="en-US" sz="2800" dirty="0">
                <a:solidFill>
                  <a:schemeClr val="accent1"/>
                </a:solidFill>
              </a:rPr>
              <a:t>-</a:t>
            </a:r>
            <a:r>
              <a:rPr lang="en-US" sz="2800" b="1" dirty="0">
                <a:solidFill>
                  <a:schemeClr val="accent1"/>
                </a:solidFill>
              </a:rPr>
              <a:t>informed practice</a:t>
            </a:r>
            <a:r>
              <a:rPr lang="en-US" sz="2800" dirty="0">
                <a:solidFill>
                  <a:schemeClr val="accent1"/>
                </a:solidFill>
              </a:rPr>
              <a:t> means integrating an understanding of past and current experiences of violence and </a:t>
            </a:r>
            <a:r>
              <a:rPr lang="en-US" sz="2800" b="1" dirty="0">
                <a:solidFill>
                  <a:schemeClr val="accent1"/>
                </a:solidFill>
              </a:rPr>
              <a:t>trauma</a:t>
            </a:r>
            <a:r>
              <a:rPr lang="en-US" sz="2800" dirty="0">
                <a:solidFill>
                  <a:schemeClr val="accent1"/>
                </a:solidFill>
              </a:rPr>
              <a:t> into all aspects of service delivery. The goal of </a:t>
            </a:r>
            <a:r>
              <a:rPr lang="en-US" sz="2800" b="1" dirty="0">
                <a:solidFill>
                  <a:schemeClr val="accent1"/>
                </a:solidFill>
              </a:rPr>
              <a:t>trauma</a:t>
            </a:r>
            <a:r>
              <a:rPr lang="en-US" sz="2800" dirty="0">
                <a:solidFill>
                  <a:schemeClr val="accent1"/>
                </a:solidFill>
              </a:rPr>
              <a:t>-</a:t>
            </a:r>
            <a:r>
              <a:rPr lang="en-US" sz="2800" b="1" dirty="0">
                <a:solidFill>
                  <a:schemeClr val="accent1"/>
                </a:solidFill>
              </a:rPr>
              <a:t>informed</a:t>
            </a:r>
            <a:r>
              <a:rPr lang="en-US" sz="2800" dirty="0">
                <a:solidFill>
                  <a:schemeClr val="accent1"/>
                </a:solidFill>
              </a:rPr>
              <a:t> systems is to avoid re-traumatizing individuals and support safety, choice, and control in order to promote healing. Is not trauma treatment. </a:t>
            </a:r>
            <a:endParaRPr lang="en-US" sz="4800" dirty="0">
              <a:solidFill>
                <a:schemeClr val="accent1"/>
              </a:solidFill>
            </a:endParaRPr>
          </a:p>
          <a:p>
            <a:endParaRPr lang="en-CA" dirty="0"/>
          </a:p>
        </p:txBody>
      </p:sp>
    </p:spTree>
    <p:extLst>
      <p:ext uri="{BB962C8B-B14F-4D97-AF65-F5344CB8AC3E}">
        <p14:creationId xmlns:p14="http://schemas.microsoft.com/office/powerpoint/2010/main" val="3078763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Good News… Post Traumatic Growth</a:t>
            </a:r>
            <a:endParaRPr lang="en-CA" b="1" dirty="0"/>
          </a:p>
        </p:txBody>
      </p:sp>
      <p:sp>
        <p:nvSpPr>
          <p:cNvPr id="3" name="Content Placeholder 2"/>
          <p:cNvSpPr>
            <a:spLocks noGrp="1"/>
          </p:cNvSpPr>
          <p:nvPr>
            <p:ph idx="1"/>
          </p:nvPr>
        </p:nvSpPr>
        <p:spPr/>
        <p:txBody>
          <a:bodyPr>
            <a:normAutofit/>
          </a:bodyPr>
          <a:lstStyle/>
          <a:p>
            <a:pPr marL="68580" indent="0">
              <a:buNone/>
            </a:pPr>
            <a:r>
              <a:rPr lang="en-US" sz="2800" i="1" dirty="0"/>
              <a:t>“Posttraumatic growth relates to the experiences of positive change that results specifically from highly challenging life crisis. Posttraumatic growth may include enhanced personal strength, appreciation of life, improve relationships, spiritual change, new opportunities. “</a:t>
            </a:r>
            <a:endParaRPr lang="en-CA" sz="2800" i="1" dirty="0"/>
          </a:p>
        </p:txBody>
      </p:sp>
    </p:spTree>
    <p:extLst>
      <p:ext uri="{BB962C8B-B14F-4D97-AF65-F5344CB8AC3E}">
        <p14:creationId xmlns:p14="http://schemas.microsoft.com/office/powerpoint/2010/main" val="1934231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Your Lived Experience…</a:t>
            </a:r>
            <a:endParaRPr lang="en-CA" b="1" dirty="0">
              <a:solidFill>
                <a:schemeClr val="tx1"/>
              </a:solidFill>
            </a:endParaRPr>
          </a:p>
        </p:txBody>
      </p:sp>
      <p:sp>
        <p:nvSpPr>
          <p:cNvPr id="3" name="Content Placeholder 2"/>
          <p:cNvSpPr>
            <a:spLocks noGrp="1"/>
          </p:cNvSpPr>
          <p:nvPr>
            <p:ph idx="1"/>
          </p:nvPr>
        </p:nvSpPr>
        <p:spPr/>
        <p:txBody>
          <a:bodyPr>
            <a:normAutofit/>
          </a:bodyPr>
          <a:lstStyle/>
          <a:p>
            <a:pPr marL="68580" indent="0" algn="ctr">
              <a:buNone/>
            </a:pPr>
            <a:r>
              <a:rPr lang="en-CA" sz="3200" i="1" dirty="0"/>
              <a:t>“You talk to another survivor and what takes you two years to explain to your therapist you can say in two minutes to another survivor.”</a:t>
            </a:r>
          </a:p>
        </p:txBody>
      </p:sp>
    </p:spTree>
    <p:extLst>
      <p:ext uri="{BB962C8B-B14F-4D97-AF65-F5344CB8AC3E}">
        <p14:creationId xmlns:p14="http://schemas.microsoft.com/office/powerpoint/2010/main" val="17213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CA" dirty="0"/>
          </a:p>
        </p:txBody>
      </p:sp>
      <p:sp>
        <p:nvSpPr>
          <p:cNvPr id="3" name="Content Placeholder 2"/>
          <p:cNvSpPr>
            <a:spLocks noGrp="1"/>
          </p:cNvSpPr>
          <p:nvPr>
            <p:ph idx="1"/>
          </p:nvPr>
        </p:nvSpPr>
        <p:spPr>
          <a:xfrm>
            <a:off x="508001" y="1219200"/>
            <a:ext cx="6447501" cy="4871373"/>
          </a:xfrm>
        </p:spPr>
        <p:txBody>
          <a:bodyPr>
            <a:normAutofit fontScale="25000" lnSpcReduction="20000"/>
          </a:bodyPr>
          <a:lstStyle/>
          <a:p>
            <a:r>
              <a:rPr lang="en-CA" sz="3600" dirty="0" err="1">
                <a:solidFill>
                  <a:schemeClr val="tx1"/>
                </a:solidFill>
              </a:rPr>
              <a:t>Fallot</a:t>
            </a:r>
            <a:r>
              <a:rPr lang="en-CA" sz="3600" dirty="0">
                <a:solidFill>
                  <a:schemeClr val="tx1"/>
                </a:solidFill>
              </a:rPr>
              <a:t>, R. (2011). The impact of trauma on wellness: Implications for comprehensive systems change. SAMHSA webinar. </a:t>
            </a:r>
          </a:p>
          <a:p>
            <a:r>
              <a:rPr lang="en-CA" sz="3600" dirty="0" err="1">
                <a:solidFill>
                  <a:schemeClr val="tx1"/>
                </a:solidFill>
              </a:rPr>
              <a:t>Fallot</a:t>
            </a:r>
            <a:r>
              <a:rPr lang="en-CA" sz="3600" dirty="0">
                <a:solidFill>
                  <a:schemeClr val="tx1"/>
                </a:solidFill>
              </a:rPr>
              <a:t>, R. &amp; Harris, M. (2009). Creating cultures of trauma-informed care (CCTIC): A self-assessment and planning protocol. University of Iowa: Community Connections. </a:t>
            </a:r>
          </a:p>
          <a:p>
            <a:r>
              <a:rPr lang="en-US" sz="3600" dirty="0">
                <a:solidFill>
                  <a:schemeClr val="tx1"/>
                </a:solidFill>
              </a:rPr>
              <a:t>Mancini M &amp; Lawson H. (2009). Facilitation Positive Emotional Labor in Peer-Providers of Mental Health Services. Administration in Social Work. </a:t>
            </a:r>
          </a:p>
          <a:p>
            <a:r>
              <a:rPr lang="en-US" sz="3600" dirty="0">
                <a:solidFill>
                  <a:schemeClr val="tx1"/>
                </a:solidFill>
              </a:rPr>
              <a:t>Frank </a:t>
            </a:r>
            <a:r>
              <a:rPr lang="en-US" sz="3600" dirty="0" err="1">
                <a:solidFill>
                  <a:schemeClr val="tx1"/>
                </a:solidFill>
              </a:rPr>
              <a:t>Reissman</a:t>
            </a:r>
            <a:r>
              <a:rPr lang="en-US" sz="3600" dirty="0">
                <a:solidFill>
                  <a:schemeClr val="tx1"/>
                </a:solidFill>
              </a:rPr>
              <a:t>.(1965). The “Helper” Therapy</a:t>
            </a:r>
          </a:p>
          <a:p>
            <a:r>
              <a:rPr lang="en-US" sz="3600" dirty="0">
                <a:solidFill>
                  <a:schemeClr val="tx1"/>
                </a:solidFill>
              </a:rPr>
              <a:t>Bledsoe C. (2001) Principal Unique Eyes and Different Windows of Opportunity: The Consumer Provider Perspective. The Haworth Press.</a:t>
            </a:r>
          </a:p>
          <a:p>
            <a:r>
              <a:rPr lang="en-US" sz="3600" dirty="0" err="1">
                <a:solidFill>
                  <a:schemeClr val="tx1"/>
                </a:solidFill>
              </a:rPr>
              <a:t>Mowbray</a:t>
            </a:r>
            <a:r>
              <a:rPr lang="en-US" sz="3600" dirty="0">
                <a:solidFill>
                  <a:schemeClr val="tx1"/>
                </a:solidFill>
              </a:rPr>
              <a:t> &amp; Et Al. (1998). Consumer as Mental Health Providers: First-Person Accounts of Benefits of Limitations. The Journal of Behavioral Services &amp; Research</a:t>
            </a:r>
          </a:p>
          <a:p>
            <a:r>
              <a:rPr lang="en-US" sz="3600" dirty="0" err="1">
                <a:solidFill>
                  <a:schemeClr val="tx1"/>
                </a:solidFill>
              </a:rPr>
              <a:t>Gredden</a:t>
            </a:r>
            <a:r>
              <a:rPr lang="en-US" sz="3600" dirty="0">
                <a:solidFill>
                  <a:schemeClr val="tx1"/>
                </a:solidFill>
              </a:rPr>
              <a:t> J &amp;Et All. (2010). Buddy-to-Buddy, a citizen solider peer support program to counteract stigma, PTAS, depression and suicide. Association for Research in Nervous and Mental Disease</a:t>
            </a:r>
          </a:p>
          <a:p>
            <a:r>
              <a:rPr lang="en-US" sz="3600" dirty="0">
                <a:solidFill>
                  <a:schemeClr val="tx1"/>
                </a:solidFill>
              </a:rPr>
              <a:t>Moran G &amp; Et al. (2011) Benefits and Mechanism of Recovery Among Peer Providers with Psychiatric Illness. Qualitative Health Research. </a:t>
            </a:r>
          </a:p>
          <a:p>
            <a:r>
              <a:rPr lang="en-US" sz="3600" dirty="0">
                <a:solidFill>
                  <a:schemeClr val="tx1"/>
                </a:solidFill>
              </a:rPr>
              <a:t>Moran G. (2012). Toward Understanding the Impact of Occupation Characters on the Recovery and Growth Processes of Peer Providers. American Psychological Association. </a:t>
            </a:r>
          </a:p>
          <a:p>
            <a:r>
              <a:rPr lang="en-US" sz="3600" dirty="0">
                <a:solidFill>
                  <a:schemeClr val="tx1"/>
                </a:solidFill>
              </a:rPr>
              <a:t>Mead </a:t>
            </a:r>
            <a:r>
              <a:rPr lang="en-US" sz="3600" dirty="0" err="1">
                <a:solidFill>
                  <a:schemeClr val="tx1"/>
                </a:solidFill>
              </a:rPr>
              <a:t>Shery</a:t>
            </a:r>
            <a:r>
              <a:rPr lang="en-US" sz="3600" dirty="0">
                <a:solidFill>
                  <a:schemeClr val="tx1"/>
                </a:solidFill>
              </a:rPr>
              <a:t> &amp; </a:t>
            </a:r>
            <a:r>
              <a:rPr lang="en-US" sz="3600" dirty="0" err="1">
                <a:solidFill>
                  <a:schemeClr val="tx1"/>
                </a:solidFill>
              </a:rPr>
              <a:t>Macneil</a:t>
            </a:r>
            <a:r>
              <a:rPr lang="en-US" sz="3600" dirty="0">
                <a:solidFill>
                  <a:schemeClr val="tx1"/>
                </a:solidFill>
              </a:rPr>
              <a:t> C. (2005) A Narrative Approach to Developing Standards for Trauma Informed Peer support. American Journal of Evaluation. </a:t>
            </a:r>
          </a:p>
          <a:p>
            <a:r>
              <a:rPr lang="en-US" sz="3600" dirty="0">
                <a:solidFill>
                  <a:schemeClr val="tx1"/>
                </a:solidFill>
              </a:rPr>
              <a:t>Sherry Mead Consulting (2008)</a:t>
            </a:r>
          </a:p>
          <a:p>
            <a:r>
              <a:rPr lang="en-US" sz="3600" dirty="0">
                <a:solidFill>
                  <a:schemeClr val="tx1"/>
                </a:solidFill>
              </a:rPr>
              <a:t>Christine </a:t>
            </a:r>
            <a:r>
              <a:rPr lang="en-US" sz="3600" dirty="0" err="1">
                <a:solidFill>
                  <a:schemeClr val="tx1"/>
                </a:solidFill>
              </a:rPr>
              <a:t>Deneweth</a:t>
            </a:r>
            <a:r>
              <a:rPr lang="en-US" sz="3600" dirty="0">
                <a:solidFill>
                  <a:schemeClr val="tx1"/>
                </a:solidFill>
              </a:rPr>
              <a:t> (2015). All About PTSD. Everyday Feminism</a:t>
            </a:r>
          </a:p>
          <a:p>
            <a:r>
              <a:rPr lang="en-US" sz="3600" dirty="0">
                <a:solidFill>
                  <a:schemeClr val="tx1"/>
                </a:solidFill>
              </a:rPr>
              <a:t>Trauma and The Brain. </a:t>
            </a:r>
            <a:r>
              <a:rPr lang="en-US" sz="3600" dirty="0">
                <a:solidFill>
                  <a:schemeClr val="tx1"/>
                </a:solidFill>
                <a:hlinkClick r:id="rId3"/>
              </a:rPr>
              <a:t>www.getselfhelp.co.uk</a:t>
            </a:r>
            <a:endParaRPr lang="en-US" sz="3600" dirty="0">
              <a:solidFill>
                <a:schemeClr val="tx1"/>
              </a:solidFill>
            </a:endParaRPr>
          </a:p>
          <a:p>
            <a:r>
              <a:rPr lang="en-US" sz="3600" dirty="0">
                <a:solidFill>
                  <a:schemeClr val="tx1"/>
                </a:solidFill>
              </a:rPr>
              <a:t>Flight or Fight Response. </a:t>
            </a:r>
            <a:r>
              <a:rPr lang="en-US" sz="3600" dirty="0" err="1">
                <a:solidFill>
                  <a:schemeClr val="tx1"/>
                </a:solidFill>
              </a:rPr>
              <a:t>Psychology.tools</a:t>
            </a:r>
            <a:endParaRPr lang="en-US" sz="3600" dirty="0">
              <a:solidFill>
                <a:schemeClr val="tx1"/>
              </a:solidFill>
            </a:endParaRPr>
          </a:p>
          <a:p>
            <a:r>
              <a:rPr lang="en-US" sz="3600" dirty="0">
                <a:solidFill>
                  <a:schemeClr val="tx1"/>
                </a:solidFill>
              </a:rPr>
              <a:t>PTSD &amp; Memory Psychology Tool</a:t>
            </a:r>
          </a:p>
          <a:p>
            <a:r>
              <a:rPr lang="en-US" sz="3600" dirty="0" err="1">
                <a:solidFill>
                  <a:schemeClr val="tx1"/>
                </a:solidFill>
              </a:rPr>
              <a:t>Najavita</a:t>
            </a:r>
            <a:r>
              <a:rPr lang="en-US" sz="3600" dirty="0">
                <a:solidFill>
                  <a:schemeClr val="tx1"/>
                </a:solidFill>
              </a:rPr>
              <a:t> LM (2002) Seeking Safety: A treatment Manual for PTAS and Substance Abuse. Dealing with the Effects of Trauma – A Self – Help Guide SAMHSHA</a:t>
            </a:r>
          </a:p>
          <a:p>
            <a:r>
              <a:rPr lang="en-CA" sz="3600" dirty="0">
                <a:solidFill>
                  <a:schemeClr val="tx1"/>
                </a:solidFill>
              </a:rPr>
              <a:t>National Center on Trauma-Informed Care (2012). </a:t>
            </a:r>
            <a:r>
              <a:rPr lang="en-CA" sz="3600" b="1" dirty="0">
                <a:solidFill>
                  <a:schemeClr val="tx1"/>
                </a:solidFill>
                <a:hlinkClick r:id="rId4"/>
              </a:rPr>
              <a:t>Engaging Women in Trauma-Informed Peer Support</a:t>
            </a:r>
            <a:endParaRPr lang="en-CA" sz="3600" b="1" dirty="0">
              <a:solidFill>
                <a:schemeClr val="tx1"/>
              </a:solidFill>
            </a:endParaRPr>
          </a:p>
          <a:p>
            <a:r>
              <a:rPr lang="en-US" sz="3600" dirty="0">
                <a:solidFill>
                  <a:schemeClr val="tx1"/>
                </a:solidFill>
              </a:rPr>
              <a:t>Trauma Informed Tool Kit (2013). KLINC </a:t>
            </a:r>
            <a:r>
              <a:rPr lang="en-CA" sz="3600" dirty="0">
                <a:solidFill>
                  <a:schemeClr val="tx1"/>
                </a:solidFill>
              </a:rPr>
              <a:t>http://trauma-informed.ca/wp-content/uploads/2013/10/Trauma-informed_Toolkit.pdf </a:t>
            </a:r>
            <a:endParaRPr lang="en-US" sz="3600" dirty="0">
              <a:solidFill>
                <a:schemeClr val="tx1"/>
              </a:solidFill>
            </a:endParaRPr>
          </a:p>
          <a:p>
            <a:endParaRPr lang="en-US" dirty="0"/>
          </a:p>
          <a:p>
            <a:endParaRPr lang="en-US" dirty="0"/>
          </a:p>
          <a:p>
            <a:endParaRPr lang="en-CA" dirty="0"/>
          </a:p>
        </p:txBody>
      </p:sp>
    </p:spTree>
    <p:extLst>
      <p:ext uri="{BB962C8B-B14F-4D97-AF65-F5344CB8AC3E}">
        <p14:creationId xmlns:p14="http://schemas.microsoft.com/office/powerpoint/2010/main" val="1063483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682634" y="3626646"/>
            <a:ext cx="6447501" cy="2910580"/>
          </a:xfrm>
        </p:spPr>
        <p:txBody>
          <a:bodyPr/>
          <a:lstStyle/>
          <a:p>
            <a:pPr marL="0" indent="0">
              <a:buNone/>
            </a:pPr>
            <a:r>
              <a:rPr lang="en-US" dirty="0"/>
              <a:t>Keely Phillips, MSW</a:t>
            </a:r>
          </a:p>
          <a:p>
            <a:pPr marL="0" indent="0">
              <a:buNone/>
            </a:pPr>
            <a:r>
              <a:rPr lang="en-US" dirty="0"/>
              <a:t> Manager Self Help &amp; Peer Support and Centre for Excellence in Peer Support</a:t>
            </a:r>
          </a:p>
          <a:p>
            <a:pPr marL="0" indent="0">
              <a:buNone/>
            </a:pPr>
            <a:r>
              <a:rPr lang="en-US" dirty="0">
                <a:hlinkClick r:id="rId3"/>
              </a:rPr>
              <a:t>kphillips@cmhaww.ca</a:t>
            </a:r>
            <a:endParaRPr lang="en-US" dirty="0"/>
          </a:p>
          <a:p>
            <a:pPr marL="0" indent="0">
              <a:buNone/>
            </a:pPr>
            <a:r>
              <a:rPr lang="en-US" dirty="0">
                <a:hlinkClick r:id="rId4"/>
              </a:rPr>
              <a:t>Cmhawwselfhelp.ca</a:t>
            </a:r>
            <a:r>
              <a:rPr lang="en-US" dirty="0"/>
              <a:t> </a:t>
            </a:r>
          </a:p>
          <a:p>
            <a:pPr marL="0" indent="0">
              <a:buNone/>
            </a:pPr>
            <a:r>
              <a:rPr lang="en-US" dirty="0"/>
              <a:t>519 570 4595 </a:t>
            </a:r>
            <a:r>
              <a:rPr lang="en-US" dirty="0" err="1"/>
              <a:t>ext</a:t>
            </a:r>
            <a:r>
              <a:rPr lang="en-US" dirty="0"/>
              <a:t> 5021</a:t>
            </a:r>
          </a:p>
          <a:p>
            <a:pPr marL="0" indent="0">
              <a:buNone/>
            </a:pPr>
            <a:r>
              <a:rPr lang="en-US" dirty="0"/>
              <a:t>Twitter: @</a:t>
            </a:r>
            <a:r>
              <a:rPr lang="en-US" dirty="0" err="1"/>
              <a:t>phillipskeely</a:t>
            </a:r>
            <a:endParaRPr lang="en-US" dirty="0"/>
          </a:p>
          <a:p>
            <a:pPr marL="0" indent="0">
              <a:buNone/>
            </a:pPr>
            <a:endParaRPr lang="en-US" dirty="0"/>
          </a:p>
        </p:txBody>
      </p:sp>
      <p:pic>
        <p:nvPicPr>
          <p:cNvPr id="17410" name="Picture 2" descr="Contact Us, Communication, Support, Mail, Contact"/>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502" y="1104900"/>
            <a:ext cx="68580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43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Trauma?</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1" y="1177938"/>
            <a:ext cx="4236720" cy="5648960"/>
          </a:xfrm>
          <a:prstGeom prst="rect">
            <a:avLst/>
          </a:prstGeom>
        </p:spPr>
      </p:pic>
    </p:spTree>
    <p:extLst>
      <p:ext uri="{BB962C8B-B14F-4D97-AF65-F5344CB8AC3E}">
        <p14:creationId xmlns:p14="http://schemas.microsoft.com/office/powerpoint/2010/main" val="326327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Trauma?</a:t>
            </a:r>
            <a:endParaRPr lang="en-CA" dirty="0"/>
          </a:p>
        </p:txBody>
      </p:sp>
      <p:sp>
        <p:nvSpPr>
          <p:cNvPr id="3" name="Content Placeholder 2"/>
          <p:cNvSpPr>
            <a:spLocks noGrp="1"/>
          </p:cNvSpPr>
          <p:nvPr>
            <p:ph idx="1"/>
          </p:nvPr>
        </p:nvSpPr>
        <p:spPr>
          <a:xfrm>
            <a:off x="381000" y="1524000"/>
            <a:ext cx="6447501" cy="3880773"/>
          </a:xfrm>
        </p:spPr>
        <p:txBody>
          <a:bodyPr>
            <a:normAutofit/>
          </a:bodyPr>
          <a:lstStyle/>
          <a:p>
            <a:r>
              <a:rPr lang="en-US" sz="2400" dirty="0"/>
              <a:t>Is an emotional shock that overwhelms our abilities to cope making us go to into fight/flight or freeze response</a:t>
            </a:r>
          </a:p>
          <a:p>
            <a:r>
              <a:rPr lang="en-US" sz="2400" dirty="0"/>
              <a:t>Normal response to abnormal situations</a:t>
            </a:r>
          </a:p>
          <a:p>
            <a:r>
              <a:rPr lang="en-US" sz="2400" dirty="0"/>
              <a:t>Affects our brain chemistry</a:t>
            </a:r>
          </a:p>
          <a:p>
            <a:r>
              <a:rPr lang="en-US" sz="2400" dirty="0"/>
              <a:t>Experincing a trauma can cause mental health distress, that gets labels like PTSD, DID, BPD, addiction</a:t>
            </a:r>
            <a:endParaRPr lang="en-CA" sz="2400" dirty="0"/>
          </a:p>
        </p:txBody>
      </p:sp>
    </p:spTree>
    <p:extLst>
      <p:ext uri="{BB962C8B-B14F-4D97-AF65-F5344CB8AC3E}">
        <p14:creationId xmlns:p14="http://schemas.microsoft.com/office/powerpoint/2010/main" val="115974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Trauma?</a:t>
            </a:r>
            <a:endParaRPr lang="en-CA" dirty="0"/>
          </a:p>
        </p:txBody>
      </p:sp>
      <p:sp>
        <p:nvSpPr>
          <p:cNvPr id="3" name="Content Placeholder 2"/>
          <p:cNvSpPr>
            <a:spLocks noGrp="1"/>
          </p:cNvSpPr>
          <p:nvPr>
            <p:ph idx="1"/>
          </p:nvPr>
        </p:nvSpPr>
        <p:spPr>
          <a:xfrm>
            <a:off x="504953" y="1066800"/>
            <a:ext cx="7191247" cy="5638800"/>
          </a:xfrm>
        </p:spPr>
        <p:txBody>
          <a:bodyPr>
            <a:noAutofit/>
          </a:bodyPr>
          <a:lstStyle/>
          <a:p>
            <a:r>
              <a:rPr lang="en-US" sz="2400" dirty="0"/>
              <a:t>The DSM 5 Defines it as…</a:t>
            </a:r>
          </a:p>
          <a:p>
            <a:pPr marL="68580" indent="0">
              <a:buNone/>
            </a:pPr>
            <a:r>
              <a:rPr lang="en-US" sz="2400" b="1" dirty="0"/>
              <a:t>The person was exposed to: death, threatened death, actual or threatened serious injury, or actual or threatened sexual violence, as follows</a:t>
            </a:r>
            <a:r>
              <a:rPr lang="en-US" sz="2000" dirty="0"/>
              <a:t>: </a:t>
            </a:r>
          </a:p>
          <a:p>
            <a:pPr marL="68580" indent="0">
              <a:buNone/>
            </a:pPr>
            <a:r>
              <a:rPr lang="en-US" sz="2400" dirty="0"/>
              <a:t>	1. </a:t>
            </a:r>
            <a:r>
              <a:rPr lang="en-US" sz="2400" b="1" dirty="0"/>
              <a:t>Direct exposure </a:t>
            </a:r>
          </a:p>
          <a:p>
            <a:pPr marL="68580" indent="0">
              <a:buNone/>
            </a:pPr>
            <a:r>
              <a:rPr lang="en-US" sz="2400" b="1" dirty="0"/>
              <a:t>	2. Witnessing, in person</a:t>
            </a:r>
          </a:p>
          <a:p>
            <a:pPr marL="68580" indent="0">
              <a:buNone/>
            </a:pPr>
            <a:r>
              <a:rPr lang="en-US" sz="2400" b="1" dirty="0"/>
              <a:t>	3. Indirectly, </a:t>
            </a:r>
            <a:r>
              <a:rPr lang="en-US" sz="2400" dirty="0"/>
              <a:t>by learning that a close relative or close friend was exposed to trauma. </a:t>
            </a:r>
          </a:p>
          <a:p>
            <a:pPr marL="68580" indent="0">
              <a:buNone/>
            </a:pPr>
            <a:r>
              <a:rPr lang="en-US" sz="2400" dirty="0"/>
              <a:t>	</a:t>
            </a:r>
            <a:r>
              <a:rPr lang="en-US" sz="2400" b="1" dirty="0"/>
              <a:t>4. Repeated or extreme indirect exposure to aversive details of the event(s)</a:t>
            </a:r>
            <a:endParaRPr lang="en-CA" sz="2400" i="1" dirty="0"/>
          </a:p>
        </p:txBody>
      </p:sp>
    </p:spTree>
    <p:extLst>
      <p:ext uri="{BB962C8B-B14F-4D97-AF65-F5344CB8AC3E}">
        <p14:creationId xmlns:p14="http://schemas.microsoft.com/office/powerpoint/2010/main" val="2910712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1600200"/>
          </a:xfrm>
        </p:spPr>
        <p:txBody>
          <a:bodyPr/>
          <a:lstStyle/>
          <a:p>
            <a:r>
              <a:rPr lang="en-US" sz="2800" dirty="0"/>
              <a:t>Not all traumatic events = trauma response for everyone</a:t>
            </a:r>
            <a:br>
              <a:rPr lang="en-US" sz="2800" dirty="0"/>
            </a:br>
            <a:r>
              <a:rPr lang="en-US" sz="2800" dirty="0"/>
              <a:t>WHY? </a:t>
            </a:r>
            <a:endParaRPr lang="en-CA"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5200" b="5200"/>
          <a:stretch>
            <a:fillRect/>
          </a:stretch>
        </p:blipFill>
        <p:spPr/>
      </p:pic>
    </p:spTree>
    <p:extLst>
      <p:ext uri="{BB962C8B-B14F-4D97-AF65-F5344CB8AC3E}">
        <p14:creationId xmlns:p14="http://schemas.microsoft.com/office/powerpoint/2010/main" val="867390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3528"/>
            <a:ext cx="9728012"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837508"/>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4D4D4D"/>
      </a:dk2>
      <a:lt2>
        <a:srgbClr val="E7E6E6"/>
      </a:lt2>
      <a:accent1>
        <a:srgbClr val="00B1B0"/>
      </a:accent1>
      <a:accent2>
        <a:srgbClr val="B2D235"/>
      </a:accent2>
      <a:accent3>
        <a:srgbClr val="A5A5A5"/>
      </a:accent3>
      <a:accent4>
        <a:srgbClr val="FFC000"/>
      </a:accent4>
      <a:accent5>
        <a:srgbClr val="4472C4"/>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57BFD6873FA64CB6E30B8F645EBE4D" ma:contentTypeVersion="15" ma:contentTypeDescription="Create a new document." ma:contentTypeScope="" ma:versionID="fdfcc5efc28fdf94c04a42fc69aa6351">
  <xsd:schema xmlns:xsd="http://www.w3.org/2001/XMLSchema" xmlns:xs="http://www.w3.org/2001/XMLSchema" xmlns:p="http://schemas.microsoft.com/office/2006/metadata/properties" xmlns:ns1="http://schemas.microsoft.com/sharepoint/v3" xmlns:ns3="dba69865-4563-4382-a831-f9b358848f65" xmlns:ns4="9eff0fd0-a9ec-4c93-adad-dee64bafa5d9" targetNamespace="http://schemas.microsoft.com/office/2006/metadata/properties" ma:root="true" ma:fieldsID="c9e4af4cc9997cef7465336b59e1c6ca" ns1:_="" ns3:_="" ns4:_="">
    <xsd:import namespace="http://schemas.microsoft.com/sharepoint/v3"/>
    <xsd:import namespace="dba69865-4563-4382-a831-f9b358848f65"/>
    <xsd:import namespace="9eff0fd0-a9ec-4c93-adad-dee64bafa5d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a69865-4563-4382-a831-f9b358848f6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ff0fd0-a9ec-4c93-adad-dee64bafa5d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element name="SharingHintHash" ma:index="16"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B7170F-2BCB-4497-8CBF-7D9CC8FB4AFC}">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eff0fd0-a9ec-4c93-adad-dee64bafa5d9"/>
    <ds:schemaRef ds:uri="dba69865-4563-4382-a831-f9b358848f65"/>
    <ds:schemaRef ds:uri="http://www.w3.org/XML/1998/namespace"/>
    <ds:schemaRef ds:uri="http://purl.org/dc/dcmitype/"/>
  </ds:schemaRefs>
</ds:datastoreItem>
</file>

<file path=customXml/itemProps2.xml><?xml version="1.0" encoding="utf-8"?>
<ds:datastoreItem xmlns:ds="http://schemas.openxmlformats.org/officeDocument/2006/customXml" ds:itemID="{4BBEBD7A-B371-4812-946D-202173E6D5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ba69865-4563-4382-a831-f9b358848f65"/>
    <ds:schemaRef ds:uri="9eff0fd0-a9ec-4c93-adad-dee64bafa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9A6344-B84E-46B7-9853-428F88430A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3732</TotalTime>
  <Words>4202</Words>
  <Application>Microsoft Macintosh PowerPoint</Application>
  <PresentationFormat>On-screen Show (4:3)</PresentationFormat>
  <Paragraphs>430</Paragraphs>
  <Slides>43</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Helvetica</vt:lpstr>
      <vt:lpstr>Trebuchet MS</vt:lpstr>
      <vt:lpstr>Wingdings</vt:lpstr>
      <vt:lpstr>Wingdings 3</vt:lpstr>
      <vt:lpstr>Facet</vt:lpstr>
      <vt:lpstr>Trauma Informed Peer Support </vt:lpstr>
      <vt:lpstr>About Keely and the Centre for Excellence in Peer Support </vt:lpstr>
      <vt:lpstr>Agenda</vt:lpstr>
      <vt:lpstr>PowerPoint Presentation</vt:lpstr>
      <vt:lpstr>What is Trauma?</vt:lpstr>
      <vt:lpstr>What is Trauma?</vt:lpstr>
      <vt:lpstr>What is Trauma?</vt:lpstr>
      <vt:lpstr>Not all traumatic events = trauma response for everyone WHY? </vt:lpstr>
      <vt:lpstr>PowerPoint Presentation</vt:lpstr>
      <vt:lpstr>PowerPoint Presentation</vt:lpstr>
      <vt:lpstr>Window of Tolerance</vt:lpstr>
      <vt:lpstr>Memory &amp; Trauma…</vt:lpstr>
      <vt:lpstr>What does it look like?</vt:lpstr>
      <vt:lpstr>Who can experience Trauma? How?</vt:lpstr>
      <vt:lpstr>Why does being trauma informed matter in peer support?</vt:lpstr>
      <vt:lpstr>Examples of community (systemic) trauma in the consumer survivor community…</vt:lpstr>
      <vt:lpstr>Trauma Stats</vt:lpstr>
      <vt:lpstr>Why Getting Help is Hard…</vt:lpstr>
      <vt:lpstr>Power and Privilege</vt:lpstr>
      <vt:lpstr>Experiencing Trauma Within the Mental Health System…</vt:lpstr>
      <vt:lpstr>Core Principles</vt:lpstr>
      <vt:lpstr>PowerPoint Presentation</vt:lpstr>
      <vt:lpstr>How does a peer worker do all that?</vt:lpstr>
      <vt:lpstr>Approach and Language</vt:lpstr>
      <vt:lpstr>Peer Support is Unique</vt:lpstr>
      <vt:lpstr>Peer workers do not fix people… fixing = disconnection and power over</vt:lpstr>
      <vt:lpstr>Trauma Experiences Disconnect People…</vt:lpstr>
      <vt:lpstr>13 Things Peers Workers Do that Cause Disconnect…</vt:lpstr>
      <vt:lpstr>PowerPoint Presentation</vt:lpstr>
      <vt:lpstr>What is Vicarious Trauma?</vt:lpstr>
      <vt:lpstr>Vicarious Trauma</vt:lpstr>
      <vt:lpstr> 16 Warning Signs of Trauma Exposure Response</vt:lpstr>
      <vt:lpstr>Do’s of Trauma Informed Practice </vt:lpstr>
      <vt:lpstr>Don’ts of Trauma Informed Practice</vt:lpstr>
      <vt:lpstr>Your Lived Experience Sharing Is Not Trauma-Informed if it…</vt:lpstr>
      <vt:lpstr>Trauma Informed Peer Support</vt:lpstr>
      <vt:lpstr>Focus on the impact of the trauma now, not what happened then… Gladys mostly wants to talk about the details of what happened to her. She has a tough time talking about her life now. What could you say?    </vt:lpstr>
      <vt:lpstr>In peer support group a member begins to go into detail about a car accident they were in. Group members are interested. What do you say to the group? </vt:lpstr>
      <vt:lpstr>Setting a boundary later… Ahbed wants to talk about his terrifying nightmares, at first it was interesting for you to hear but you now feel you need to set a boundary with him.</vt:lpstr>
      <vt:lpstr>The Good News… Post Traumatic Growth</vt:lpstr>
      <vt:lpstr>Your Lived Experience…</vt:lpstr>
      <vt:lpstr>References: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Informed Peer Support</dc:title>
  <dc:creator>Windows User</dc:creator>
  <cp:lastModifiedBy>Sarah Mortimer</cp:lastModifiedBy>
  <cp:revision>117</cp:revision>
  <cp:lastPrinted>2019-09-11T14:07:42Z</cp:lastPrinted>
  <dcterms:created xsi:type="dcterms:W3CDTF">2016-03-30T13:36:18Z</dcterms:created>
  <dcterms:modified xsi:type="dcterms:W3CDTF">2020-06-29T20:04:58Z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0x0101004457BFD6873FA64CB6E30B8F645EBE4D</vt:lpwstr>
  </property>
</Properties>
</file>